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1970" cy="6858000"/>
  <p:notesSz cx="6858000" cy="1219197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image" Target="../media/image-10-22.png"/><Relationship Id="rId23" Type="http://schemas.openxmlformats.org/officeDocument/2006/relationships/image" Target="../media/image-10-23.png"/><Relationship Id="rId24" Type="http://schemas.openxmlformats.org/officeDocument/2006/relationships/image" Target="../media/image-10-24.png"/><Relationship Id="rId25" Type="http://schemas.openxmlformats.org/officeDocument/2006/relationships/image" Target="../media/image-10-25.png"/><Relationship Id="rId26" Type="http://schemas.openxmlformats.org/officeDocument/2006/relationships/image" Target="../media/image-10-26.png"/><Relationship Id="rId27" Type="http://schemas.openxmlformats.org/officeDocument/2006/relationships/image" Target="../media/image-10-27.png"/><Relationship Id="rId28" Type="http://schemas.openxmlformats.org/officeDocument/2006/relationships/image" Target="../media/image-10-28.png"/><Relationship Id="rId29" Type="http://schemas.openxmlformats.org/officeDocument/2006/relationships/image" Target="../media/image-10-29.png"/><Relationship Id="rId30" Type="http://schemas.openxmlformats.org/officeDocument/2006/relationships/image" Target="../media/image-10-30.png"/><Relationship Id="rId31" Type="http://schemas.openxmlformats.org/officeDocument/2006/relationships/image" Target="../media/image-10-31.png"/><Relationship Id="rId32" Type="http://schemas.openxmlformats.org/officeDocument/2006/relationships/image" Target="../media/image-10-32.png"/><Relationship Id="rId33" Type="http://schemas.openxmlformats.org/officeDocument/2006/relationships/image" Target="../media/image-10-33.png"/><Relationship Id="rId34" Type="http://schemas.openxmlformats.org/officeDocument/2006/relationships/image" Target="../media/image-10-34.png"/><Relationship Id="rId35" Type="http://schemas.openxmlformats.org/officeDocument/2006/relationships/image" Target="../media/image-10-35.png"/><Relationship Id="rId36" Type="http://schemas.openxmlformats.org/officeDocument/2006/relationships/image" Target="../media/image-10-36.png"/><Relationship Id="rId37" Type="http://schemas.openxmlformats.org/officeDocument/2006/relationships/image" Target="../media/image-10-37.png"/><Relationship Id="rId38" Type="http://schemas.openxmlformats.org/officeDocument/2006/relationships/slideLayout" Target="../slideLayouts/slideLayout1.xml"/><Relationship Id="rId3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image" Target="../media/image-11-19.png"/><Relationship Id="rId20" Type="http://schemas.openxmlformats.org/officeDocument/2006/relationships/image" Target="../media/image-11-20.png"/><Relationship Id="rId21" Type="http://schemas.openxmlformats.org/officeDocument/2006/relationships/image" Target="../media/image-11-21.png"/><Relationship Id="rId22" Type="http://schemas.openxmlformats.org/officeDocument/2006/relationships/image" Target="../media/image-11-22.png"/><Relationship Id="rId23" Type="http://schemas.openxmlformats.org/officeDocument/2006/relationships/image" Target="../media/image-11-23.png"/><Relationship Id="rId24" Type="http://schemas.openxmlformats.org/officeDocument/2006/relationships/image" Target="../media/image-11-24.png"/><Relationship Id="rId25" Type="http://schemas.openxmlformats.org/officeDocument/2006/relationships/image" Target="../media/image-11-25.png"/><Relationship Id="rId26" Type="http://schemas.openxmlformats.org/officeDocument/2006/relationships/image" Target="../media/image-11-26.png"/><Relationship Id="rId27" Type="http://schemas.openxmlformats.org/officeDocument/2006/relationships/image" Target="../media/image-11-27.png"/><Relationship Id="rId28" Type="http://schemas.openxmlformats.org/officeDocument/2006/relationships/image" Target="../media/image-11-28.png"/><Relationship Id="rId29" Type="http://schemas.openxmlformats.org/officeDocument/2006/relationships/image" Target="../media/image-11-29.png"/><Relationship Id="rId30" Type="http://schemas.openxmlformats.org/officeDocument/2006/relationships/image" Target="../media/image-11-30.png"/><Relationship Id="rId31" Type="http://schemas.openxmlformats.org/officeDocument/2006/relationships/slideLayout" Target="../slideLayouts/slideLayout1.xml"/><Relationship Id="rId3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image" Target="../media/image-12-15.png"/><Relationship Id="rId16" Type="http://schemas.openxmlformats.org/officeDocument/2006/relationships/image" Target="../media/image-12-16.png"/><Relationship Id="rId17" Type="http://schemas.openxmlformats.org/officeDocument/2006/relationships/image" Target="../media/image-12-17.png"/><Relationship Id="rId18" Type="http://schemas.openxmlformats.org/officeDocument/2006/relationships/image" Target="../media/image-12-18.png"/><Relationship Id="rId19" Type="http://schemas.openxmlformats.org/officeDocument/2006/relationships/image" Target="../media/image-12-19.png"/><Relationship Id="rId20" Type="http://schemas.openxmlformats.org/officeDocument/2006/relationships/image" Target="../media/image-12-20.png"/><Relationship Id="rId21" Type="http://schemas.openxmlformats.org/officeDocument/2006/relationships/image" Target="../media/image-12-21.png"/><Relationship Id="rId22" Type="http://schemas.openxmlformats.org/officeDocument/2006/relationships/image" Target="../media/image-12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png"/><Relationship Id="rId12" Type="http://schemas.openxmlformats.org/officeDocument/2006/relationships/image" Target="../media/image-15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image" Target="../media/image-2-19.png"/><Relationship Id="rId20" Type="http://schemas.openxmlformats.org/officeDocument/2006/relationships/image" Target="../media/image-2-20.png"/><Relationship Id="rId21" Type="http://schemas.openxmlformats.org/officeDocument/2006/relationships/image" Target="../media/image-2-21.png"/><Relationship Id="rId22" Type="http://schemas.openxmlformats.org/officeDocument/2006/relationships/image" Target="../media/image-2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image" Target="../media/image-5-24.png"/><Relationship Id="rId25" Type="http://schemas.openxmlformats.org/officeDocument/2006/relationships/image" Target="../media/image-5-25.png"/><Relationship Id="rId26" Type="http://schemas.openxmlformats.org/officeDocument/2006/relationships/image" Target="../media/image-5-26.png"/><Relationship Id="rId27" Type="http://schemas.openxmlformats.org/officeDocument/2006/relationships/image" Target="../media/image-5-27.png"/><Relationship Id="rId28" Type="http://schemas.openxmlformats.org/officeDocument/2006/relationships/image" Target="../media/image-5-28.png"/><Relationship Id="rId29" Type="http://schemas.openxmlformats.org/officeDocument/2006/relationships/image" Target="../media/image-5-29.png"/><Relationship Id="rId30" Type="http://schemas.openxmlformats.org/officeDocument/2006/relationships/image" Target="../media/image-5-30.png"/><Relationship Id="rId31" Type="http://schemas.openxmlformats.org/officeDocument/2006/relationships/image" Target="../media/image-5-31.png"/><Relationship Id="rId32" Type="http://schemas.openxmlformats.org/officeDocument/2006/relationships/image" Target="../media/image-5-32.png"/><Relationship Id="rId33" Type="http://schemas.openxmlformats.org/officeDocument/2006/relationships/image" Target="../media/image-5-33.png"/><Relationship Id="rId34" Type="http://schemas.openxmlformats.org/officeDocument/2006/relationships/image" Target="../media/image-5-34.png"/><Relationship Id="rId35" Type="http://schemas.openxmlformats.org/officeDocument/2006/relationships/image" Target="../media/image-5-35.png"/><Relationship Id="rId36" Type="http://schemas.openxmlformats.org/officeDocument/2006/relationships/slideLayout" Target="../slideLayouts/slideLayout1.xml"/><Relationship Id="rId3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image" Target="../media/image-7-26.png"/><Relationship Id="rId27" Type="http://schemas.openxmlformats.org/officeDocument/2006/relationships/image" Target="../media/image-7-27.png"/><Relationship Id="rId28" Type="http://schemas.openxmlformats.org/officeDocument/2006/relationships/image" Target="../media/image-7-28.png"/><Relationship Id="rId29" Type="http://schemas.openxmlformats.org/officeDocument/2006/relationships/image" Target="../media/image-7-29.png"/><Relationship Id="rId30" Type="http://schemas.openxmlformats.org/officeDocument/2006/relationships/image" Target="../media/image-7-30.png"/><Relationship Id="rId31" Type="http://schemas.openxmlformats.org/officeDocument/2006/relationships/image" Target="../media/image-7-31.png"/><Relationship Id="rId32" Type="http://schemas.openxmlformats.org/officeDocument/2006/relationships/image" Target="../media/image-7-32.png"/><Relationship Id="rId33" Type="http://schemas.openxmlformats.org/officeDocument/2006/relationships/slideLayout" Target="../slideLayouts/slideLayout1.xml"/><Relationship Id="rId3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0cjcig9b9-176783670550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/var/folders/1y/yzhkrds14j1gm67qjvlds8tm7vvy2b/T/icon-icon-y4lvyglw5-176783670585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90613"/>
            <a:ext cx="257175" cy="342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9600" y="1595438"/>
            <a:ext cx="603504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spcAft>
                <a:spcPts val="1800"/>
              </a:spcAft>
              <a:buNone/>
            </a:pPr>
            <a:r>
              <a:rPr lang="en-US" sz="4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</a:t>
            </a:r>
            <a:pPr algn="l" indent="0" marL="0">
              <a:lnSpc>
                <a:spcPts val="4500"/>
              </a:lnSpc>
              <a:spcAft>
                <a:spcPts val="1800"/>
              </a:spcAft>
              <a:buNone/>
            </a:pPr>
            <a:r>
              <a:rPr lang="en-US" sz="4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26</a:t>
            </a:r>
            <a:endParaRPr lang="en-US" sz="4500" dirty="0"/>
          </a:p>
        </p:txBody>
      </p:sp>
      <p:sp>
        <p:nvSpPr>
          <p:cNvPr id="5" name="Text 1"/>
          <p:cNvSpPr/>
          <p:nvPr/>
        </p:nvSpPr>
        <p:spPr>
          <a:xfrm>
            <a:off x="609600" y="2395538"/>
            <a:ext cx="57607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3600"/>
              </a:spcAft>
              <a:buNone/>
            </a:pPr>
            <a:r>
              <a:rPr lang="en-US" sz="27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Next Evolution</a:t>
            </a:r>
            <a:endParaRPr lang="en-US" sz="2700" dirty="0"/>
          </a:p>
        </p:txBody>
      </p:sp>
      <p:pic>
        <p:nvPicPr>
          <p:cNvPr id="6" name="Image 2" descr="/var/folders/1y/yzhkrds14j1gm67qjvlds8tm7vvy2b/T/icon-bg-pyg3kbmrp-176783670598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33738"/>
            <a:ext cx="4267200" cy="5143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09625" y="3357563"/>
            <a:ext cx="40605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Liquid Glass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Design Language</a:t>
            </a:r>
            <a:endParaRPr lang="en-US" sz="1350" dirty="0"/>
          </a:p>
        </p:txBody>
      </p:sp>
      <p:pic>
        <p:nvPicPr>
          <p:cNvPr id="8" name="Image 3" descr="/var/folders/1y/yzhkrds14j1gm67qjvlds8tm7vvy2b/T/icon-bg-muexxfy64-176783670624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900488"/>
            <a:ext cx="4267200" cy="5143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09625" y="4024313"/>
            <a:ext cx="40605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Integration</a:t>
            </a:r>
            <a:endParaRPr lang="en-US" sz="1350" dirty="0"/>
          </a:p>
        </p:txBody>
      </p:sp>
      <p:pic>
        <p:nvPicPr>
          <p:cNvPr id="10" name="Image 4" descr="/var/folders/1y/yzhkrds14j1gm67qjvlds8tm7vvy2b/T/icon-bg-0k5ih7juo-176783670629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567238"/>
            <a:ext cx="4267200" cy="51435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09625" y="4691063"/>
            <a:ext cx="40605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Communication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Features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609600" y="5538788"/>
            <a:ext cx="6035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3600"/>
              </a:spcBef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June 2025</a:t>
            </a:r>
            <a:endParaRPr lang="en-US" sz="1200" dirty="0"/>
          </a:p>
        </p:txBody>
      </p:sp>
      <p:pic>
        <p:nvPicPr>
          <p:cNvPr id="13" name="Image 5" descr="/var/folders/1y/yzhkrds14j1gm67qjvlds8tm7vvy2b/T/icon-bg-61fbbqb56-176783670633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884" y="1719683"/>
            <a:ext cx="6204233" cy="3418486"/>
          </a:xfrm>
          <a:prstGeom prst="rect">
            <a:avLst/>
          </a:prstGeom>
        </p:spPr>
      </p:pic>
      <p:pic>
        <p:nvPicPr>
          <p:cNvPr id="14" name="Image 6" descr="/var/folders/1y/yzhkrds14j1gm67qjvlds8tm7vvy2b/T/icon-img-bx3kq3iyj-176783670652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0844" y="1788644"/>
            <a:ext cx="5569676" cy="3263220"/>
          </a:xfrm>
          <a:prstGeom prst="rect">
            <a:avLst/>
          </a:prstGeom>
        </p:spPr>
      </p:pic>
      <p:pic>
        <p:nvPicPr>
          <p:cNvPr id="15" name="Image 7" descr="/var/folders/1y/yzhkrds14j1gm67qjvlds8tm7vvy2b/T/icon-bg-icon-ukme52ztm-176783670704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5600" y="5181600"/>
            <a:ext cx="2438400" cy="2438400"/>
          </a:xfrm>
          <a:prstGeom prst="rect">
            <a:avLst/>
          </a:prstGeom>
        </p:spPr>
      </p:pic>
      <p:pic>
        <p:nvPicPr>
          <p:cNvPr id="16" name="Image 8" descr="/var/folders/1y/yzhkrds14j1gm67qjvlds8tm7vvy2b/T/icon-bg-icon-t1a6delxa-176783670723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0" y="-381000"/>
            <a:ext cx="15240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chu1as1bo-176783674006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8414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Lock Screen &amp; Home Screen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Enhancements</a:t>
            </a:r>
            <a:endParaRPr lang="en-US" sz="3600" dirty="0"/>
          </a:p>
        </p:txBody>
      </p:sp>
      <p:pic>
        <p:nvPicPr>
          <p:cNvPr id="4" name="Image 1" descr="/var/folders/1y/yzhkrds14j1gm67qjvlds8tm7vvy2b/T/icon-bg-b0c2oefdv-176783674025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2095500" cy="3810000"/>
          </a:xfrm>
          <a:prstGeom prst="rect">
            <a:avLst/>
          </a:prstGeom>
        </p:spPr>
      </p:pic>
      <p:pic>
        <p:nvPicPr>
          <p:cNvPr id="5" name="Image 2" descr="/var/folders/1y/yzhkrds14j1gm67qjvlds8tm7vvy2b/T/icon-bg-icon-3bh78tfao-176783674036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295400"/>
            <a:ext cx="762000" cy="2095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36245" y="1866900"/>
            <a:ext cx="213741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850"/>
              </a:lnSpc>
              <a:spcBef>
                <a:spcPts val="4500"/>
              </a:spcBef>
              <a:buNone/>
            </a:pPr>
            <a:r>
              <a:rPr lang="en-US" sz="3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10:09</a:t>
            </a:r>
            <a:endParaRPr lang="en-US" sz="3900" dirty="0"/>
          </a:p>
        </p:txBody>
      </p:sp>
      <p:sp>
        <p:nvSpPr>
          <p:cNvPr id="7" name="Text 2"/>
          <p:cNvSpPr/>
          <p:nvPr/>
        </p:nvSpPr>
        <p:spPr>
          <a:xfrm>
            <a:off x="441960" y="2609850"/>
            <a:ext cx="21259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Tuesday, June 9</a:t>
            </a:r>
            <a:endParaRPr lang="en-US" sz="1200" dirty="0"/>
          </a:p>
        </p:txBody>
      </p:sp>
      <p:sp>
        <p:nvSpPr>
          <p:cNvPr id="8" name="Text 3"/>
          <p:cNvSpPr/>
          <p:nvPr/>
        </p:nvSpPr>
        <p:spPr>
          <a:xfrm>
            <a:off x="3145631" y="1219200"/>
            <a:ext cx="275224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1200"/>
              </a:spcAft>
              <a:buNone/>
            </a:pPr>
            <a:r>
              <a:rPr lang="en-US" sz="22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Lock Screen</a:t>
            </a:r>
            <a:endParaRPr lang="en-US" sz="2250" dirty="0"/>
          </a:p>
        </p:txBody>
      </p:sp>
      <p:pic>
        <p:nvPicPr>
          <p:cNvPr id="9" name="Image 3" descr="/var/folders/1y/yzhkrds14j1gm67qjvlds8tm7vvy2b/T/icon-icon-v48mzn8ho-1767836740433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00" y="1247775"/>
            <a:ext cx="250031" cy="285750"/>
          </a:xfrm>
          <a:prstGeom prst="rect">
            <a:avLst/>
          </a:prstGeom>
        </p:spPr>
      </p:pic>
      <p:pic>
        <p:nvPicPr>
          <p:cNvPr id="10" name="Image 4" descr="/var/folders/1y/yzhkrds14j1gm67qjvlds8tm7vvy2b/T/icon-bg-25v5z0zab-176783674047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1714500"/>
            <a:ext cx="2933700" cy="1543050"/>
          </a:xfrm>
          <a:prstGeom prst="rect">
            <a:avLst/>
          </a:prstGeom>
        </p:spPr>
      </p:pic>
      <p:pic>
        <p:nvPicPr>
          <p:cNvPr id="11" name="Image 5" descr="/var/folders/1y/yzhkrds14j1gm67qjvlds8tm7vvy2b/T/icon-bg-0z8zw46b8-176783674052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225" y="1876425"/>
            <a:ext cx="476250" cy="476250"/>
          </a:xfrm>
          <a:prstGeom prst="rect">
            <a:avLst/>
          </a:prstGeom>
        </p:spPr>
      </p:pic>
      <p:pic>
        <p:nvPicPr>
          <p:cNvPr id="12" name="Image 6" descr="/var/folders/1y/yzhkrds14j1gm67qjvlds8tm7vvy2b/T/icon-icon-o1is32h0h-176783674056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6100" y="2019300"/>
            <a:ext cx="190500" cy="190500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3571875" y="1876425"/>
            <a:ext cx="216408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Time Adaptation</a:t>
            </a:r>
            <a:endParaRPr lang="en-US" sz="1500" dirty="0"/>
          </a:p>
        </p:txBody>
      </p:sp>
      <p:sp>
        <p:nvSpPr>
          <p:cNvPr id="14" name="Text 5"/>
          <p:cNvSpPr/>
          <p:nvPr/>
        </p:nvSpPr>
        <p:spPr>
          <a:xfrm>
            <a:off x="3571875" y="2409825"/>
            <a:ext cx="216408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 display intelligently adjusts to available space in wallpaper images</a:t>
            </a:r>
            <a:endParaRPr lang="en-US" sz="1200" dirty="0"/>
          </a:p>
        </p:txBody>
      </p:sp>
      <p:pic>
        <p:nvPicPr>
          <p:cNvPr id="15" name="Image 7" descr="/var/folders/1y/yzhkrds14j1gm67qjvlds8tm7vvy2b/T/icon-bg-hwwgu45an-176783674060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300" y="3409950"/>
            <a:ext cx="2933700" cy="1276350"/>
          </a:xfrm>
          <a:prstGeom prst="rect">
            <a:avLst/>
          </a:prstGeom>
        </p:spPr>
      </p:pic>
      <p:pic>
        <p:nvPicPr>
          <p:cNvPr id="16" name="Image 8" descr="/var/folders/1y/yzhkrds14j1gm67qjvlds8tm7vvy2b/T/icon-bg-9c5u3gydn-176783674066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3225" y="3571875"/>
            <a:ext cx="476250" cy="476250"/>
          </a:xfrm>
          <a:prstGeom prst="rect">
            <a:avLst/>
          </a:prstGeom>
        </p:spPr>
      </p:pic>
      <p:pic>
        <p:nvPicPr>
          <p:cNvPr id="17" name="Image 9" descr="/var/folders/1y/yzhkrds14j1gm67qjvlds8tm7vvy2b/T/icon-icon-atyaaiev4-176783674070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6100" y="3714750"/>
            <a:ext cx="190500" cy="19050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3571875" y="3571875"/>
            <a:ext cx="2164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Spatial Scenes</a:t>
            </a:r>
            <a:endParaRPr lang="en-US" sz="1500" dirty="0"/>
          </a:p>
        </p:txBody>
      </p:sp>
      <p:sp>
        <p:nvSpPr>
          <p:cNvPr id="19" name="Text 7"/>
          <p:cNvSpPr/>
          <p:nvPr/>
        </p:nvSpPr>
        <p:spPr>
          <a:xfrm>
            <a:off x="3571875" y="3838575"/>
            <a:ext cx="216408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Wallpapers come alive with 3D effects that respond to iPhone movement</a:t>
            </a:r>
            <a:endParaRPr lang="en-US" sz="1200" dirty="0"/>
          </a:p>
        </p:txBody>
      </p:sp>
      <p:pic>
        <p:nvPicPr>
          <p:cNvPr id="20" name="Image 10" descr="/var/folders/1y/yzhkrds14j1gm67qjvlds8tm7vvy2b/T/icon-bg-g4jd34q18-176783674074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1300" y="4838700"/>
            <a:ext cx="2933700" cy="1276350"/>
          </a:xfrm>
          <a:prstGeom prst="rect">
            <a:avLst/>
          </a:prstGeom>
        </p:spPr>
      </p:pic>
      <p:pic>
        <p:nvPicPr>
          <p:cNvPr id="21" name="Image 11" descr="/var/folders/1y/yzhkrds14j1gm67qjvlds8tm7vvy2b/T/icon-bg-xs1hhflhf-176783674079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3225" y="5000625"/>
            <a:ext cx="476250" cy="476250"/>
          </a:xfrm>
          <a:prstGeom prst="rect">
            <a:avLst/>
          </a:prstGeom>
        </p:spPr>
      </p:pic>
      <p:pic>
        <p:nvPicPr>
          <p:cNvPr id="22" name="Image 12" descr="/var/folders/1y/yzhkrds14j1gm67qjvlds8tm7vvy2b/T/icon-icon-1zw2lexip-176783674083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6100" y="5143500"/>
            <a:ext cx="190500" cy="190500"/>
          </a:xfrm>
          <a:prstGeom prst="rect">
            <a:avLst/>
          </a:prstGeom>
        </p:spPr>
      </p:pic>
      <p:sp>
        <p:nvSpPr>
          <p:cNvPr id="23" name="Text 8"/>
          <p:cNvSpPr/>
          <p:nvPr/>
        </p:nvSpPr>
        <p:spPr>
          <a:xfrm>
            <a:off x="3571875" y="5000625"/>
            <a:ext cx="2164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Bottom Widgets</a:t>
            </a:r>
            <a:endParaRPr lang="en-US" sz="1500" dirty="0"/>
          </a:p>
        </p:txBody>
      </p:sp>
      <p:sp>
        <p:nvSpPr>
          <p:cNvPr id="24" name="Text 9"/>
          <p:cNvSpPr/>
          <p:nvPr/>
        </p:nvSpPr>
        <p:spPr>
          <a:xfrm>
            <a:off x="3571875" y="5267325"/>
            <a:ext cx="216408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Place widgets at the bottom of the Lock Screen for easier access</a:t>
            </a:r>
            <a:endParaRPr lang="en-US" sz="1200" dirty="0"/>
          </a:p>
        </p:txBody>
      </p:sp>
      <p:sp>
        <p:nvSpPr>
          <p:cNvPr id="25" name="Text 10"/>
          <p:cNvSpPr/>
          <p:nvPr/>
        </p:nvSpPr>
        <p:spPr>
          <a:xfrm>
            <a:off x="6912769" y="1219200"/>
            <a:ext cx="268081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1200"/>
              </a:spcAft>
              <a:buNone/>
            </a:pPr>
            <a:r>
              <a:rPr lang="en-US" sz="22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Home Screen</a:t>
            </a:r>
            <a:endParaRPr lang="en-US" sz="2250" dirty="0"/>
          </a:p>
        </p:txBody>
      </p:sp>
      <p:pic>
        <p:nvPicPr>
          <p:cNvPr id="26" name="Image 13" descr="/var/folders/1y/yzhkrds14j1gm67qjvlds8tm7vvy2b/T/icon-icon-noj217ur0-1767836740915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1247775"/>
            <a:ext cx="321469" cy="285750"/>
          </a:xfrm>
          <a:prstGeom prst="rect">
            <a:avLst/>
          </a:prstGeom>
        </p:spPr>
      </p:pic>
      <p:pic>
        <p:nvPicPr>
          <p:cNvPr id="27" name="Image 14" descr="/var/folders/1y/yzhkrds14j1gm67qjvlds8tm7vvy2b/T/icon-bg-ocy2nztk4-1767836740950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1714500"/>
            <a:ext cx="2933700" cy="1543050"/>
          </a:xfrm>
          <a:prstGeom prst="rect">
            <a:avLst/>
          </a:prstGeom>
        </p:spPr>
      </p:pic>
      <p:pic>
        <p:nvPicPr>
          <p:cNvPr id="28" name="Image 15" descr="/var/folders/1y/yzhkrds14j1gm67qjvlds8tm7vvy2b/T/icon-bg-jad1ofysp-1767836741000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38925" y="1876425"/>
            <a:ext cx="476250" cy="476250"/>
          </a:xfrm>
          <a:prstGeom prst="rect">
            <a:avLst/>
          </a:prstGeom>
        </p:spPr>
      </p:pic>
      <p:pic>
        <p:nvPicPr>
          <p:cNvPr id="29" name="Image 16" descr="/var/folders/1y/yzhkrds14j1gm67qjvlds8tm7vvy2b/T/icon-icon-uimr3kqjl-1767836741042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81800" y="2019300"/>
            <a:ext cx="190500" cy="190500"/>
          </a:xfrm>
          <a:prstGeom prst="rect">
            <a:avLst/>
          </a:prstGeom>
        </p:spPr>
      </p:pic>
      <p:sp>
        <p:nvSpPr>
          <p:cNvPr id="30" name="Text 11"/>
          <p:cNvSpPr/>
          <p:nvPr/>
        </p:nvSpPr>
        <p:spPr>
          <a:xfrm>
            <a:off x="7267575" y="1876425"/>
            <a:ext cx="216408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 Icon Customization</a:t>
            </a:r>
            <a:endParaRPr lang="en-US" sz="1500" dirty="0"/>
          </a:p>
        </p:txBody>
      </p:sp>
      <p:sp>
        <p:nvSpPr>
          <p:cNvPr id="31" name="Text 12"/>
          <p:cNvSpPr/>
          <p:nvPr/>
        </p:nvSpPr>
        <p:spPr>
          <a:xfrm>
            <a:off x="7267575" y="2409825"/>
            <a:ext cx="216408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light and dark appearances with color-tinting options</a:t>
            </a:r>
            <a:endParaRPr lang="en-US" sz="1200" dirty="0"/>
          </a:p>
        </p:txBody>
      </p:sp>
      <p:pic>
        <p:nvPicPr>
          <p:cNvPr id="32" name="Image 17" descr="/var/folders/1y/yzhkrds14j1gm67qjvlds8tm7vvy2b/T/icon-bg-vg8vjrmy2-176783674108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3409950"/>
            <a:ext cx="2933700" cy="1504950"/>
          </a:xfrm>
          <a:prstGeom prst="rect">
            <a:avLst/>
          </a:prstGeom>
        </p:spPr>
      </p:pic>
      <p:pic>
        <p:nvPicPr>
          <p:cNvPr id="33" name="Image 18" descr="/var/folders/1y/yzhkrds14j1gm67qjvlds8tm7vvy2b/T/icon-bg-03nmy6udw-176783674113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38925" y="3571875"/>
            <a:ext cx="476250" cy="476250"/>
          </a:xfrm>
          <a:prstGeom prst="rect">
            <a:avLst/>
          </a:prstGeom>
        </p:spPr>
      </p:pic>
      <p:pic>
        <p:nvPicPr>
          <p:cNvPr id="34" name="Image 19" descr="/var/folders/1y/yzhkrds14j1gm67qjvlds8tm7vvy2b/T/icon-icon-n2lj068nr-176783674117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81800" y="3714750"/>
            <a:ext cx="190500" cy="190500"/>
          </a:xfrm>
          <a:prstGeom prst="rect">
            <a:avLst/>
          </a:prstGeom>
        </p:spPr>
      </p:pic>
      <p:sp>
        <p:nvSpPr>
          <p:cNvPr id="35" name="Text 13"/>
          <p:cNvSpPr/>
          <p:nvPr/>
        </p:nvSpPr>
        <p:spPr>
          <a:xfrm>
            <a:off x="7267575" y="3571875"/>
            <a:ext cx="2164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Layered Liquid Glass</a:t>
            </a:r>
            <a:endParaRPr lang="en-US" sz="1500" dirty="0"/>
          </a:p>
        </p:txBody>
      </p:sp>
      <p:sp>
        <p:nvSpPr>
          <p:cNvPr id="36" name="Text 14"/>
          <p:cNvSpPr/>
          <p:nvPr/>
        </p:nvSpPr>
        <p:spPr>
          <a:xfrm>
            <a:off x="7267575" y="3838575"/>
            <a:ext cx="216408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 icons and widgets feature multiple layers of Liquid Glass for enhanced depth</a:t>
            </a:r>
            <a:endParaRPr lang="en-US" sz="1200" dirty="0"/>
          </a:p>
        </p:txBody>
      </p:sp>
      <p:pic>
        <p:nvPicPr>
          <p:cNvPr id="37" name="Image 20" descr="/var/folders/1y/yzhkrds14j1gm67qjvlds8tm7vvy2b/T/icon-bg-fca01cxzc-1767836741216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77000" y="5067300"/>
            <a:ext cx="2933700" cy="1276350"/>
          </a:xfrm>
          <a:prstGeom prst="rect">
            <a:avLst/>
          </a:prstGeom>
        </p:spPr>
      </p:pic>
      <p:pic>
        <p:nvPicPr>
          <p:cNvPr id="38" name="Image 21" descr="/var/folders/1y/yzhkrds14j1gm67qjvlds8tm7vvy2b/T/icon-bg-bm98hyrg5-1767836741267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38925" y="5229225"/>
            <a:ext cx="476250" cy="476250"/>
          </a:xfrm>
          <a:prstGeom prst="rect">
            <a:avLst/>
          </a:prstGeom>
        </p:spPr>
      </p:pic>
      <p:pic>
        <p:nvPicPr>
          <p:cNvPr id="39" name="Image 22" descr="/var/folders/1y/yzhkrds14j1gm67qjvlds8tm7vvy2b/T/icon-icon-ci3x7uaj5-176783674131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05613" y="5372100"/>
            <a:ext cx="142875" cy="190500"/>
          </a:xfrm>
          <a:prstGeom prst="rect">
            <a:avLst/>
          </a:prstGeom>
        </p:spPr>
      </p:pic>
      <p:sp>
        <p:nvSpPr>
          <p:cNvPr id="40" name="Text 15"/>
          <p:cNvSpPr/>
          <p:nvPr/>
        </p:nvSpPr>
        <p:spPr>
          <a:xfrm>
            <a:off x="7267575" y="5229225"/>
            <a:ext cx="21793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Clear Look</a:t>
            </a:r>
            <a:endParaRPr lang="en-US" sz="1500" dirty="0"/>
          </a:p>
        </p:txBody>
      </p:sp>
      <p:sp>
        <p:nvSpPr>
          <p:cNvPr id="41" name="Text 16"/>
          <p:cNvSpPr/>
          <p:nvPr/>
        </p:nvSpPr>
        <p:spPr>
          <a:xfrm>
            <a:off x="7267575" y="5495925"/>
            <a:ext cx="216408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Stunning transparent icon style crafted from Liquid Glass material</a:t>
            </a:r>
            <a:endParaRPr lang="en-US" sz="1200" dirty="0"/>
          </a:p>
        </p:txBody>
      </p:sp>
      <p:pic>
        <p:nvPicPr>
          <p:cNvPr id="42" name="Image 23" descr="/var/folders/1y/yzhkrds14j1gm67qjvlds8tm7vvy2b/T/icon-bg-cjxuh8iuw-176783674135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39300" y="1219200"/>
            <a:ext cx="2095500" cy="3810000"/>
          </a:xfrm>
          <a:prstGeom prst="rect">
            <a:avLst/>
          </a:prstGeom>
        </p:spPr>
      </p:pic>
      <p:pic>
        <p:nvPicPr>
          <p:cNvPr id="43" name="Image 24" descr="/var/folders/1y/yzhkrds14j1gm67qjvlds8tm7vvy2b/T/icon-bg-icon-23pyw9b0v-1767836741457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06050" y="1295400"/>
            <a:ext cx="762000" cy="209550"/>
          </a:xfrm>
          <a:prstGeom prst="rect">
            <a:avLst/>
          </a:prstGeom>
        </p:spPr>
      </p:pic>
      <p:pic>
        <p:nvPicPr>
          <p:cNvPr id="44" name="Image 25" descr="/var/folders/1y/yzhkrds14j1gm67qjvlds8tm7vvy2b/T/icon-bg-icon-r7vg0y1d7-1767836741501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86950" y="1943100"/>
            <a:ext cx="476250" cy="476250"/>
          </a:xfrm>
          <a:prstGeom prst="rect">
            <a:avLst/>
          </a:prstGeom>
        </p:spPr>
      </p:pic>
      <p:pic>
        <p:nvPicPr>
          <p:cNvPr id="45" name="Image 26" descr="/var/folders/1y/yzhkrds14j1gm67qjvlds8tm7vvy2b/T/icon-bg-icon-d8j3gz9m6-1767836741542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515600" y="1943100"/>
            <a:ext cx="476250" cy="476250"/>
          </a:xfrm>
          <a:prstGeom prst="rect">
            <a:avLst/>
          </a:prstGeom>
        </p:spPr>
      </p:pic>
      <p:pic>
        <p:nvPicPr>
          <p:cNvPr id="46" name="Image 27" descr="/var/folders/1y/yzhkrds14j1gm67qjvlds8tm7vvy2b/T/icon-bg-icon-4eay3je3c-1767836741583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144250" y="1943100"/>
            <a:ext cx="476250" cy="476250"/>
          </a:xfrm>
          <a:prstGeom prst="rect">
            <a:avLst/>
          </a:prstGeom>
        </p:spPr>
      </p:pic>
      <p:pic>
        <p:nvPicPr>
          <p:cNvPr id="47" name="Image 28" descr="/var/folders/1y/yzhkrds14j1gm67qjvlds8tm7vvy2b/T/icon-bg-icon-rnp7jq1us-1767836741625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772900" y="1943100"/>
            <a:ext cx="476250" cy="476250"/>
          </a:xfrm>
          <a:prstGeom prst="rect">
            <a:avLst/>
          </a:prstGeom>
        </p:spPr>
      </p:pic>
      <p:pic>
        <p:nvPicPr>
          <p:cNvPr id="48" name="Image 29" descr="/var/folders/1y/yzhkrds14j1gm67qjvlds8tm7vvy2b/T/icon-bg-icon-ugw3cyiju-176783674165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886950" y="2571750"/>
            <a:ext cx="476250" cy="476250"/>
          </a:xfrm>
          <a:prstGeom prst="rect">
            <a:avLst/>
          </a:prstGeom>
        </p:spPr>
      </p:pic>
      <p:pic>
        <p:nvPicPr>
          <p:cNvPr id="49" name="Image 30" descr="/var/folders/1y/yzhkrds14j1gm67qjvlds8tm7vvy2b/T/icon-bg-icon-kmstvuf9u-176783674169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515600" y="2571750"/>
            <a:ext cx="476250" cy="476250"/>
          </a:xfrm>
          <a:prstGeom prst="rect">
            <a:avLst/>
          </a:prstGeom>
        </p:spPr>
      </p:pic>
      <p:pic>
        <p:nvPicPr>
          <p:cNvPr id="50" name="Image 31" descr="/var/folders/1y/yzhkrds14j1gm67qjvlds8tm7vvy2b/T/icon-bg-icon-gwpwme1yl-1767836741734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144250" y="2571750"/>
            <a:ext cx="476250" cy="476250"/>
          </a:xfrm>
          <a:prstGeom prst="rect">
            <a:avLst/>
          </a:prstGeom>
        </p:spPr>
      </p:pic>
      <p:pic>
        <p:nvPicPr>
          <p:cNvPr id="51" name="Image 32" descr="/var/folders/1y/yzhkrds14j1gm67qjvlds8tm7vvy2b/T/icon-bg-icon-mzq1d3as2-176783674177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772900" y="2571750"/>
            <a:ext cx="476250" cy="476250"/>
          </a:xfrm>
          <a:prstGeom prst="rect">
            <a:avLst/>
          </a:prstGeom>
        </p:spPr>
      </p:pic>
      <p:pic>
        <p:nvPicPr>
          <p:cNvPr id="52" name="Image 33" descr="/var/folders/1y/yzhkrds14j1gm67qjvlds8tm7vvy2b/T/icon-bg-icon-jbxqqhtl5-1767836741817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886950" y="3200400"/>
            <a:ext cx="476250" cy="476250"/>
          </a:xfrm>
          <a:prstGeom prst="rect">
            <a:avLst/>
          </a:prstGeom>
        </p:spPr>
      </p:pic>
      <p:pic>
        <p:nvPicPr>
          <p:cNvPr id="53" name="Image 34" descr="/var/folders/1y/yzhkrds14j1gm67qjvlds8tm7vvy2b/T/icon-bg-icon-9pozufujs-1767836741861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515600" y="3200400"/>
            <a:ext cx="476250" cy="476250"/>
          </a:xfrm>
          <a:prstGeom prst="rect">
            <a:avLst/>
          </a:prstGeom>
        </p:spPr>
      </p:pic>
      <p:pic>
        <p:nvPicPr>
          <p:cNvPr id="54" name="Image 35" descr="/var/folders/1y/yzhkrds14j1gm67qjvlds8tm7vvy2b/T/icon-bg-icon-ud09wgrk5-1767836741900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144250" y="3200400"/>
            <a:ext cx="476250" cy="476250"/>
          </a:xfrm>
          <a:prstGeom prst="rect">
            <a:avLst/>
          </a:prstGeom>
        </p:spPr>
      </p:pic>
      <p:pic>
        <p:nvPicPr>
          <p:cNvPr id="55" name="Image 36" descr="/var/folders/1y/yzhkrds14j1gm67qjvlds8tm7vvy2b/T/icon-bg-icon-x1a63nysg-1767836741942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772900" y="3200400"/>
            <a:ext cx="476250" cy="476250"/>
          </a:xfrm>
          <a:prstGeom prst="rect">
            <a:avLst/>
          </a:prstGeom>
        </p:spPr>
      </p:pic>
      <p:sp>
        <p:nvSpPr>
          <p:cNvPr id="56" name="Text 17"/>
          <p:cNvSpPr/>
          <p:nvPr/>
        </p:nvSpPr>
        <p:spPr>
          <a:xfrm>
            <a:off x="11664255" y="6467475"/>
            <a:ext cx="5201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 / 15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cv24drkj1-176783674434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515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8414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 Interface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Redesigns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8414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Streamlined layouts with floating elements and Liquid Glass controls</a:t>
            </a:r>
            <a:endParaRPr lang="en-US" sz="1500" dirty="0"/>
          </a:p>
        </p:txBody>
      </p:sp>
      <p:pic>
        <p:nvPicPr>
          <p:cNvPr id="5" name="Image 1" descr="/var/folders/1y/yzhkrds14j1gm67qjvlds8tm7vvy2b/T/icon-bg-aoiklqjj6-176783674457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5524500" cy="2076450"/>
          </a:xfrm>
          <a:prstGeom prst="rect">
            <a:avLst/>
          </a:prstGeom>
        </p:spPr>
      </p:pic>
      <p:pic>
        <p:nvPicPr>
          <p:cNvPr id="6" name="Image 2" descr="/var/folders/1y/yzhkrds14j1gm67qjvlds8tm7vvy2b/T/icon-bg-9mg6a4bo3-176783674463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800225"/>
            <a:ext cx="398115" cy="476250"/>
          </a:xfrm>
          <a:prstGeom prst="rect">
            <a:avLst/>
          </a:prstGeom>
        </p:spPr>
      </p:pic>
      <p:pic>
        <p:nvPicPr>
          <p:cNvPr id="7" name="Image 3" descr="/var/folders/1y/yzhkrds14j1gm67qjvlds8tm7vvy2b/T/icon-icon-fgtazk53m-176783674467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08" y="1924050"/>
            <a:ext cx="228600" cy="2286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245840" y="1800225"/>
            <a:ext cx="494750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Camera</a:t>
            </a:r>
            <a:endParaRPr lang="en-US" sz="1800" dirty="0"/>
          </a:p>
        </p:txBody>
      </p:sp>
      <p:sp>
        <p:nvSpPr>
          <p:cNvPr id="9" name="Text 3"/>
          <p:cNvSpPr/>
          <p:nvPr/>
        </p:nvSpPr>
        <p:spPr>
          <a:xfrm>
            <a:off x="1245840" y="2181225"/>
            <a:ext cx="4497735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Simplified layout with prominent Photo/Video toggles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Expandable, scrollable command bar for additional shooting modes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controls with rounded Liquid Glass design</a:t>
            </a:r>
            <a:endParaRPr lang="en-US" sz="1350" dirty="0"/>
          </a:p>
        </p:txBody>
      </p:sp>
      <p:pic>
        <p:nvPicPr>
          <p:cNvPr id="10" name="Image 4" descr="/var/folders/1y/yzhkrds14j1gm67qjvlds8tm7vvy2b/T/icon-icon-3pj6118hz-176783674483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840" y="2257425"/>
            <a:ext cx="133350" cy="133350"/>
          </a:xfrm>
          <a:prstGeom prst="rect">
            <a:avLst/>
          </a:prstGeom>
        </p:spPr>
      </p:pic>
      <p:pic>
        <p:nvPicPr>
          <p:cNvPr id="11" name="Image 5" descr="/var/folders/1y/yzhkrds14j1gm67qjvlds8tm7vvy2b/T/icon-icon-ympdg13t4-176783674487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840" y="2600325"/>
            <a:ext cx="133350" cy="133350"/>
          </a:xfrm>
          <a:prstGeom prst="rect">
            <a:avLst/>
          </a:prstGeom>
        </p:spPr>
      </p:pic>
      <p:pic>
        <p:nvPicPr>
          <p:cNvPr id="12" name="Image 6" descr="/var/folders/1y/yzhkrds14j1gm67qjvlds8tm7vvy2b/T/icon-icon-x1azuhilg-176783674492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840" y="3209925"/>
            <a:ext cx="133350" cy="133350"/>
          </a:xfrm>
          <a:prstGeom prst="rect">
            <a:avLst/>
          </a:prstGeom>
        </p:spPr>
      </p:pic>
      <p:pic>
        <p:nvPicPr>
          <p:cNvPr id="13" name="Image 7" descr="/var/folders/1y/yzhkrds14j1gm67qjvlds8tm7vvy2b/T/icon-bg-oyqfn2d2f-1767836744962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300" y="1562100"/>
            <a:ext cx="5524500" cy="2076450"/>
          </a:xfrm>
          <a:prstGeom prst="rect">
            <a:avLst/>
          </a:prstGeom>
        </p:spPr>
      </p:pic>
      <p:pic>
        <p:nvPicPr>
          <p:cNvPr id="14" name="Image 8" descr="/var/folders/1y/yzhkrds14j1gm67qjvlds8tm7vvy2b/T/icon-bg-zfaj98w13-176783674502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425" y="1800225"/>
            <a:ext cx="434280" cy="476250"/>
          </a:xfrm>
          <a:prstGeom prst="rect">
            <a:avLst/>
          </a:prstGeom>
        </p:spPr>
      </p:pic>
      <p:pic>
        <p:nvPicPr>
          <p:cNvPr id="15" name="Image 9" descr="/var/folders/1y/yzhkrds14j1gm67qjvlds8tm7vvy2b/T/icon-icon-nld24ftqf-176783674506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6978" y="1924050"/>
            <a:ext cx="257175" cy="228600"/>
          </a:xfrm>
          <a:prstGeom prst="rect">
            <a:avLst/>
          </a:prstGeom>
        </p:spPr>
      </p:pic>
      <p:sp>
        <p:nvSpPr>
          <p:cNvPr id="16" name="Text 4"/>
          <p:cNvSpPr/>
          <p:nvPr/>
        </p:nvSpPr>
        <p:spPr>
          <a:xfrm>
            <a:off x="7035105" y="1800225"/>
            <a:ext cx="490772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Photos</a:t>
            </a:r>
            <a:endParaRPr lang="en-US" sz="1800" dirty="0"/>
          </a:p>
        </p:txBody>
      </p:sp>
      <p:sp>
        <p:nvSpPr>
          <p:cNvPr id="17" name="Text 5"/>
          <p:cNvSpPr/>
          <p:nvPr/>
        </p:nvSpPr>
        <p:spPr>
          <a:xfrm>
            <a:off x="7035105" y="2181225"/>
            <a:ext cx="446157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Reintroduced separate tabs for Library and Collections views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navigation with Liquid Glass elements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Improved content organization and accessibility</a:t>
            </a:r>
            <a:endParaRPr lang="en-US" sz="1350" dirty="0"/>
          </a:p>
        </p:txBody>
      </p:sp>
      <p:pic>
        <p:nvPicPr>
          <p:cNvPr id="18" name="Image 10" descr="/var/folders/1y/yzhkrds14j1gm67qjvlds8tm7vvy2b/T/icon-icon-x9ltwvqwh-1767836745229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35105" y="2257425"/>
            <a:ext cx="133350" cy="133350"/>
          </a:xfrm>
          <a:prstGeom prst="rect">
            <a:avLst/>
          </a:prstGeom>
        </p:spPr>
      </p:pic>
      <p:pic>
        <p:nvPicPr>
          <p:cNvPr id="19" name="Image 11" descr="/var/folders/1y/yzhkrds14j1gm67qjvlds8tm7vvy2b/T/icon-icon-1xwtui7z6-176783674527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35105" y="2867025"/>
            <a:ext cx="133350" cy="133350"/>
          </a:xfrm>
          <a:prstGeom prst="rect">
            <a:avLst/>
          </a:prstGeom>
        </p:spPr>
      </p:pic>
      <p:pic>
        <p:nvPicPr>
          <p:cNvPr id="20" name="Image 12" descr="/var/folders/1y/yzhkrds14j1gm67qjvlds8tm7vvy2b/T/icon-icon-o5tb38y6g-1767836745312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35105" y="3209925"/>
            <a:ext cx="133350" cy="133350"/>
          </a:xfrm>
          <a:prstGeom prst="rect">
            <a:avLst/>
          </a:prstGeom>
        </p:spPr>
      </p:pic>
      <p:pic>
        <p:nvPicPr>
          <p:cNvPr id="21" name="Image 13" descr="/var/folders/1y/yzhkrds14j1gm67qjvlds8tm7vvy2b/T/icon-bg-epai8q1iz-176783674535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867150"/>
            <a:ext cx="5524500" cy="2076450"/>
          </a:xfrm>
          <a:prstGeom prst="rect">
            <a:avLst/>
          </a:prstGeom>
        </p:spPr>
      </p:pic>
      <p:pic>
        <p:nvPicPr>
          <p:cNvPr id="22" name="Image 14" descr="/var/folders/1y/yzhkrds14j1gm67qjvlds8tm7vvy2b/T/icon-bg-dxmgyos9x-1767836745419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5325" y="4105275"/>
            <a:ext cx="436364" cy="476250"/>
          </a:xfrm>
          <a:prstGeom prst="rect">
            <a:avLst/>
          </a:prstGeom>
        </p:spPr>
      </p:pic>
      <p:pic>
        <p:nvPicPr>
          <p:cNvPr id="23" name="Image 15" descr="/var/folders/1y/yzhkrds14j1gm67qjvlds8tm7vvy2b/T/icon-icon-er9znssay-176783674545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9207" y="4229100"/>
            <a:ext cx="228600" cy="228600"/>
          </a:xfrm>
          <a:prstGeom prst="rect">
            <a:avLst/>
          </a:prstGeom>
        </p:spPr>
      </p:pic>
      <p:sp>
        <p:nvSpPr>
          <p:cNvPr id="24" name="Text 6"/>
          <p:cNvSpPr/>
          <p:nvPr/>
        </p:nvSpPr>
        <p:spPr>
          <a:xfrm>
            <a:off x="1284089" y="4105275"/>
            <a:ext cx="490543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Safari</a:t>
            </a:r>
            <a:endParaRPr lang="en-US" sz="1800" dirty="0"/>
          </a:p>
        </p:txBody>
      </p:sp>
      <p:sp>
        <p:nvSpPr>
          <p:cNvPr id="25" name="Text 7"/>
          <p:cNvSpPr/>
          <p:nvPr/>
        </p:nvSpPr>
        <p:spPr>
          <a:xfrm>
            <a:off x="1284089" y="4486275"/>
            <a:ext cx="4459486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 pages flow from top edge to bottom of screen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navigation with rounded Liquid Glass buttons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Optional floating tab bar to replace removed bottom settings</a:t>
            </a:r>
            <a:endParaRPr lang="en-US" sz="1350" dirty="0"/>
          </a:p>
        </p:txBody>
      </p:sp>
      <p:pic>
        <p:nvPicPr>
          <p:cNvPr id="26" name="Image 16" descr="/var/folders/1y/yzhkrds14j1gm67qjvlds8tm7vvy2b/T/icon-icon-qtudjjifc-176783674562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4089" y="4562475"/>
            <a:ext cx="133350" cy="133350"/>
          </a:xfrm>
          <a:prstGeom prst="rect">
            <a:avLst/>
          </a:prstGeom>
        </p:spPr>
      </p:pic>
      <p:pic>
        <p:nvPicPr>
          <p:cNvPr id="27" name="Image 17" descr="/var/folders/1y/yzhkrds14j1gm67qjvlds8tm7vvy2b/T/icon-icon-3katavvnx-1767836745662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84089" y="4905375"/>
            <a:ext cx="133350" cy="133350"/>
          </a:xfrm>
          <a:prstGeom prst="rect">
            <a:avLst/>
          </a:prstGeom>
        </p:spPr>
      </p:pic>
      <p:pic>
        <p:nvPicPr>
          <p:cNvPr id="28" name="Image 18" descr="/var/folders/1y/yzhkrds14j1gm67qjvlds8tm7vvy2b/T/icon-icon-j6h4q4h1a-176783674570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84089" y="5248275"/>
            <a:ext cx="133350" cy="133350"/>
          </a:xfrm>
          <a:prstGeom prst="rect">
            <a:avLst/>
          </a:prstGeom>
        </p:spPr>
      </p:pic>
      <p:pic>
        <p:nvPicPr>
          <p:cNvPr id="29" name="Image 19" descr="/var/folders/1y/yzhkrds14j1gm67qjvlds8tm7vvy2b/T/icon-bg-lnu2psf8x-176783674574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10300" y="3867150"/>
            <a:ext cx="5524500" cy="2076450"/>
          </a:xfrm>
          <a:prstGeom prst="rect">
            <a:avLst/>
          </a:prstGeom>
        </p:spPr>
      </p:pic>
      <p:pic>
        <p:nvPicPr>
          <p:cNvPr id="30" name="Image 20" descr="/var/folders/1y/yzhkrds14j1gm67qjvlds8tm7vvy2b/T/icon-bg-jrrf4ju7g-176783674581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48425" y="4105275"/>
            <a:ext cx="406003" cy="476250"/>
          </a:xfrm>
          <a:prstGeom prst="rect">
            <a:avLst/>
          </a:prstGeom>
        </p:spPr>
      </p:pic>
      <p:pic>
        <p:nvPicPr>
          <p:cNvPr id="31" name="Image 21" descr="/var/folders/1y/yzhkrds14j1gm67qjvlds8tm7vvy2b/T/icon-icon-7wvw9g9jo-1767836745848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37127" y="4229100"/>
            <a:ext cx="228600" cy="228600"/>
          </a:xfrm>
          <a:prstGeom prst="rect">
            <a:avLst/>
          </a:prstGeom>
        </p:spPr>
      </p:pic>
      <p:sp>
        <p:nvSpPr>
          <p:cNvPr id="32" name="Text 8"/>
          <p:cNvSpPr/>
          <p:nvPr/>
        </p:nvSpPr>
        <p:spPr>
          <a:xfrm>
            <a:off x="7006828" y="4105275"/>
            <a:ext cx="471433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Music, News &amp; Podcasts</a:t>
            </a:r>
            <a:endParaRPr lang="en-US" sz="1800" dirty="0"/>
          </a:p>
        </p:txBody>
      </p:sp>
      <p:sp>
        <p:nvSpPr>
          <p:cNvPr id="33" name="Text 9"/>
          <p:cNvSpPr/>
          <p:nvPr/>
        </p:nvSpPr>
        <p:spPr>
          <a:xfrm>
            <a:off x="7006828" y="4486275"/>
            <a:ext cx="4489847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Redesigned tab bars floating above content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resizing: shrinks when browsing, expands when scrolling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Content-first approach prioritizing media visibility</a:t>
            </a:r>
            <a:endParaRPr lang="en-US" sz="1350" dirty="0"/>
          </a:p>
        </p:txBody>
      </p:sp>
      <p:pic>
        <p:nvPicPr>
          <p:cNvPr id="34" name="Image 22" descr="/var/folders/1y/yzhkrds14j1gm67qjvlds8tm7vvy2b/T/icon-icon-a234v2kr5-176783674601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06828" y="4562475"/>
            <a:ext cx="133350" cy="133350"/>
          </a:xfrm>
          <a:prstGeom prst="rect">
            <a:avLst/>
          </a:prstGeom>
        </p:spPr>
      </p:pic>
      <p:pic>
        <p:nvPicPr>
          <p:cNvPr id="35" name="Image 23" descr="/var/folders/1y/yzhkrds14j1gm67qjvlds8tm7vvy2b/T/icon-icon-zbl3m85c0-1767836746054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06828" y="4905375"/>
            <a:ext cx="133350" cy="133350"/>
          </a:xfrm>
          <a:prstGeom prst="rect">
            <a:avLst/>
          </a:prstGeom>
        </p:spPr>
      </p:pic>
      <p:pic>
        <p:nvPicPr>
          <p:cNvPr id="36" name="Image 24" descr="/var/folders/1y/yzhkrds14j1gm67qjvlds8tm7vvy2b/T/icon-icon-iqdvtaj4t-176783674609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06828" y="5514975"/>
            <a:ext cx="133350" cy="133350"/>
          </a:xfrm>
          <a:prstGeom prst="rect">
            <a:avLst/>
          </a:prstGeom>
        </p:spPr>
      </p:pic>
      <p:pic>
        <p:nvPicPr>
          <p:cNvPr id="37" name="Image 25" descr="/var/folders/1y/yzhkrds14j1gm67qjvlds8tm7vvy2b/T/icon-bg-1uygrhfnj-176783674612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7200" y="6172200"/>
            <a:ext cx="11277600" cy="1885950"/>
          </a:xfrm>
          <a:prstGeom prst="rect">
            <a:avLst/>
          </a:prstGeom>
        </p:spPr>
      </p:pic>
      <p:sp>
        <p:nvSpPr>
          <p:cNvPr id="38" name="Text 10"/>
          <p:cNvSpPr/>
          <p:nvPr/>
        </p:nvSpPr>
        <p:spPr>
          <a:xfrm>
            <a:off x="695325" y="6410325"/>
            <a:ext cx="1134141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9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Common Design Elements</a:t>
            </a:r>
            <a:endParaRPr lang="en-US" sz="1800" dirty="0"/>
          </a:p>
        </p:txBody>
      </p:sp>
      <p:pic>
        <p:nvPicPr>
          <p:cNvPr id="39" name="Image 26" descr="/var/folders/1y/yzhkrds14j1gm67qjvlds8tm7vvy2b/T/icon-bg-icon-l05tixk3m-176783674621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65995" y="6829425"/>
            <a:ext cx="609600" cy="609600"/>
          </a:xfrm>
          <a:prstGeom prst="rect">
            <a:avLst/>
          </a:prstGeom>
        </p:spPr>
      </p:pic>
      <p:sp>
        <p:nvSpPr>
          <p:cNvPr id="40" name="Text 11"/>
          <p:cNvSpPr/>
          <p:nvPr/>
        </p:nvSpPr>
        <p:spPr>
          <a:xfrm>
            <a:off x="1127909" y="7553325"/>
            <a:ext cx="188577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More rounded corners</a:t>
            </a:r>
            <a:endParaRPr lang="en-US" sz="1350" dirty="0"/>
          </a:p>
        </p:txBody>
      </p:sp>
      <p:pic>
        <p:nvPicPr>
          <p:cNvPr id="41" name="Image 27" descr="/var/folders/1y/yzhkrds14j1gm67qjvlds8tm7vvy2b/T/icon-bg-icon-nmf2bwcxs-176783674624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03552" y="6829425"/>
            <a:ext cx="609600" cy="609600"/>
          </a:xfrm>
          <a:prstGeom prst="rect">
            <a:avLst/>
          </a:prstGeom>
        </p:spPr>
      </p:pic>
      <p:sp>
        <p:nvSpPr>
          <p:cNvPr id="42" name="Text 12"/>
          <p:cNvSpPr/>
          <p:nvPr/>
        </p:nvSpPr>
        <p:spPr>
          <a:xfrm>
            <a:off x="3878848" y="7553325"/>
            <a:ext cx="205900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Distinct functional layers</a:t>
            </a:r>
            <a:endParaRPr lang="en-US" sz="1350" dirty="0"/>
          </a:p>
        </p:txBody>
      </p:sp>
      <p:pic>
        <p:nvPicPr>
          <p:cNvPr id="43" name="Image 28" descr="/var/folders/1y/yzhkrds14j1gm67qjvlds8tm7vvy2b/T/icon-bg-icon-ayvlp97vf-1767836746286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406580" y="6829425"/>
            <a:ext cx="609600" cy="609600"/>
          </a:xfrm>
          <a:prstGeom prst="rect">
            <a:avLst/>
          </a:prstGeom>
        </p:spPr>
      </p:pic>
      <p:sp>
        <p:nvSpPr>
          <p:cNvPr id="44" name="Text 13"/>
          <p:cNvSpPr/>
          <p:nvPr/>
        </p:nvSpPr>
        <p:spPr>
          <a:xfrm>
            <a:off x="6803023" y="7553325"/>
            <a:ext cx="181671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Translucent materials</a:t>
            </a:r>
            <a:endParaRPr lang="en-US" sz="1350" dirty="0"/>
          </a:p>
        </p:txBody>
      </p:sp>
      <p:pic>
        <p:nvPicPr>
          <p:cNvPr id="45" name="Image 29" descr="/var/folders/1y/yzhkrds14j1gm67qjvlds8tm7vvy2b/T/icon-bg-icon-6ip5tlez5-1767836746328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69698" y="6829425"/>
            <a:ext cx="609600" cy="609600"/>
          </a:xfrm>
          <a:prstGeom prst="rect">
            <a:avLst/>
          </a:prstGeom>
        </p:spPr>
      </p:pic>
      <p:sp>
        <p:nvSpPr>
          <p:cNvPr id="46" name="Text 14"/>
          <p:cNvSpPr/>
          <p:nvPr/>
        </p:nvSpPr>
        <p:spPr>
          <a:xfrm>
            <a:off x="9484906" y="7553325"/>
            <a:ext cx="15791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Morphing controls</a:t>
            </a:r>
            <a:endParaRPr lang="en-US" sz="1350" dirty="0"/>
          </a:p>
        </p:txBody>
      </p:sp>
      <p:sp>
        <p:nvSpPr>
          <p:cNvPr id="47" name="Text 15"/>
          <p:cNvSpPr/>
          <p:nvPr/>
        </p:nvSpPr>
        <p:spPr>
          <a:xfrm>
            <a:off x="11667679" y="8124825"/>
            <a:ext cx="51670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 / 15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q1ienjr96-176783674877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48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8414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Intelligence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Integration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8414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Powerful AI capabilities with privacy at the core</a:t>
            </a:r>
            <a:endParaRPr lang="en-US" sz="1500" dirty="0"/>
          </a:p>
        </p:txBody>
      </p:sp>
      <p:pic>
        <p:nvPicPr>
          <p:cNvPr id="5" name="Image 1" descr="/var/folders/1y/yzhkrds14j1gm67qjvlds8tm7vvy2b/T/icon-bg-k1s8xp33k-176783674898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3154561" cy="1657350"/>
          </a:xfrm>
          <a:prstGeom prst="rect">
            <a:avLst/>
          </a:prstGeom>
        </p:spPr>
      </p:pic>
      <p:pic>
        <p:nvPicPr>
          <p:cNvPr id="6" name="Image 2" descr="/var/folders/1y/yzhkrds14j1gm67qjvlds8tm7vvy2b/T/icon-bg-z92v7k3m3-176783674903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762125"/>
            <a:ext cx="476250" cy="476250"/>
          </a:xfrm>
          <a:prstGeom prst="rect">
            <a:avLst/>
          </a:prstGeom>
        </p:spPr>
      </p:pic>
      <p:pic>
        <p:nvPicPr>
          <p:cNvPr id="7" name="Image 3" descr="/var/folders/1y/yzhkrds14j1gm67qjvlds8tm7vvy2b/T/icon-icon-1bgxoq4on-176783674906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1885950"/>
            <a:ext cx="228600" cy="2286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285875" y="1762125"/>
            <a:ext cx="230874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Privacy-First Approach</a:t>
            </a:r>
            <a:endParaRPr lang="en-US" sz="1500" dirty="0"/>
          </a:p>
        </p:txBody>
      </p:sp>
      <p:sp>
        <p:nvSpPr>
          <p:cNvPr id="9" name="Text 3"/>
          <p:cNvSpPr/>
          <p:nvPr/>
        </p:nvSpPr>
        <p:spPr>
          <a:xfrm>
            <a:off x="1285875" y="2105025"/>
            <a:ext cx="230874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On-device processing for many features maintains user privacy and data security</a:t>
            </a:r>
            <a:endParaRPr lang="en-US" sz="1200" dirty="0"/>
          </a:p>
        </p:txBody>
      </p:sp>
      <p:pic>
        <p:nvPicPr>
          <p:cNvPr id="10" name="Image 4" descr="/var/folders/1y/yzhkrds14j1gm67qjvlds8tm7vvy2b/T/icon-bg-er29l9yjy-176783674912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361" y="1562100"/>
            <a:ext cx="3154710" cy="1657350"/>
          </a:xfrm>
          <a:prstGeom prst="rect">
            <a:avLst/>
          </a:prstGeom>
        </p:spPr>
      </p:pic>
      <p:pic>
        <p:nvPicPr>
          <p:cNvPr id="11" name="Image 5" descr="/var/folders/1y/yzhkrds14j1gm67qjvlds8tm7vvy2b/T/icon-bg-mafbizlev-176783674918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0386" y="1762125"/>
            <a:ext cx="476250" cy="476250"/>
          </a:xfrm>
          <a:prstGeom prst="rect">
            <a:avLst/>
          </a:prstGeom>
        </p:spPr>
      </p:pic>
      <p:pic>
        <p:nvPicPr>
          <p:cNvPr id="12" name="Image 6" descr="/var/folders/1y/yzhkrds14j1gm67qjvlds8tm7vvy2b/T/icon-icon-pu35sc7vz-176783674922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2786" y="1885950"/>
            <a:ext cx="171450" cy="228600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4669036" y="1762125"/>
            <a:ext cx="230889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Intelligent Shortcuts</a:t>
            </a:r>
            <a:endParaRPr lang="en-US" sz="1500" dirty="0"/>
          </a:p>
        </p:txBody>
      </p:sp>
      <p:sp>
        <p:nvSpPr>
          <p:cNvPr id="14" name="Text 5"/>
          <p:cNvSpPr/>
          <p:nvPr/>
        </p:nvSpPr>
        <p:spPr>
          <a:xfrm>
            <a:off x="4669036" y="2105025"/>
            <a:ext cx="230889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"intelligent actions" enable powerful workflows with Writing Tools and Image Playground</a:t>
            </a:r>
            <a:endParaRPr lang="en-US" sz="1200" dirty="0"/>
          </a:p>
        </p:txBody>
      </p:sp>
      <p:pic>
        <p:nvPicPr>
          <p:cNvPr id="15" name="Image 7" descr="/var/folders/1y/yzhkrds14j1gm67qjvlds8tm7vvy2b/T/icon-bg-xwob9j1ux-1767836749262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448050"/>
            <a:ext cx="3154561" cy="1924050"/>
          </a:xfrm>
          <a:prstGeom prst="rect">
            <a:avLst/>
          </a:prstGeom>
        </p:spPr>
      </p:pic>
      <p:pic>
        <p:nvPicPr>
          <p:cNvPr id="16" name="Image 8" descr="/var/folders/1y/yzhkrds14j1gm67qjvlds8tm7vvy2b/T/icon-bg-oru17mv9v-176783674932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" y="3648075"/>
            <a:ext cx="476250" cy="476250"/>
          </a:xfrm>
          <a:prstGeom prst="rect">
            <a:avLst/>
          </a:prstGeom>
        </p:spPr>
      </p:pic>
      <p:pic>
        <p:nvPicPr>
          <p:cNvPr id="17" name="Image 9" descr="/var/folders/1y/yzhkrds14j1gm67qjvlds8tm7vvy2b/T/icon-icon-a6gyhl0y5-1767836749362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338" y="3771900"/>
            <a:ext cx="200025" cy="22860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1285875" y="3648075"/>
            <a:ext cx="230874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Order Tracking Summary</a:t>
            </a:r>
            <a:endParaRPr lang="en-US" sz="1500" dirty="0"/>
          </a:p>
        </p:txBody>
      </p:sp>
      <p:sp>
        <p:nvSpPr>
          <p:cNvPr id="19" name="Text 7"/>
          <p:cNvSpPr/>
          <p:nvPr/>
        </p:nvSpPr>
        <p:spPr>
          <a:xfrm>
            <a:off x="1285875" y="4257675"/>
            <a:ext cx="2308741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Automatically identifies and consolidates tracking details from emails, even for non-Apple Pay purchases</a:t>
            </a:r>
            <a:endParaRPr lang="en-US" sz="1200" dirty="0"/>
          </a:p>
        </p:txBody>
      </p:sp>
      <p:pic>
        <p:nvPicPr>
          <p:cNvPr id="20" name="Image 10" descr="/var/folders/1y/yzhkrds14j1gm67qjvlds8tm7vvy2b/T/icon-bg-bsqbdimh7-176783674940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0361" y="3448050"/>
            <a:ext cx="3154710" cy="1924050"/>
          </a:xfrm>
          <a:prstGeom prst="rect">
            <a:avLst/>
          </a:prstGeom>
        </p:spPr>
      </p:pic>
      <p:pic>
        <p:nvPicPr>
          <p:cNvPr id="21" name="Image 11" descr="/var/folders/1y/yzhkrds14j1gm67qjvlds8tm7vvy2b/T/icon-bg-7adkr79m3-176783674945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0386" y="3648075"/>
            <a:ext cx="476250" cy="476250"/>
          </a:xfrm>
          <a:prstGeom prst="rect">
            <a:avLst/>
          </a:prstGeom>
        </p:spPr>
      </p:pic>
      <p:pic>
        <p:nvPicPr>
          <p:cNvPr id="22" name="Image 12" descr="/var/folders/1y/yzhkrds14j1gm67qjvlds8tm7vvy2b/T/icon-icon-06r5y6i4i-176783674949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5636" y="3771900"/>
            <a:ext cx="285750" cy="228600"/>
          </a:xfrm>
          <a:prstGeom prst="rect">
            <a:avLst/>
          </a:prstGeom>
        </p:spPr>
      </p:pic>
      <p:sp>
        <p:nvSpPr>
          <p:cNvPr id="23" name="Text 8"/>
          <p:cNvSpPr/>
          <p:nvPr/>
        </p:nvSpPr>
        <p:spPr>
          <a:xfrm>
            <a:off x="4669036" y="3648075"/>
            <a:ext cx="230889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Foundation Models Framework</a:t>
            </a:r>
            <a:endParaRPr lang="en-US" sz="1500" dirty="0"/>
          </a:p>
        </p:txBody>
      </p:sp>
      <p:sp>
        <p:nvSpPr>
          <p:cNvPr id="24" name="Text 9"/>
          <p:cNvSpPr/>
          <p:nvPr/>
        </p:nvSpPr>
        <p:spPr>
          <a:xfrm>
            <a:off x="4669036" y="4257675"/>
            <a:ext cx="230889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Gives developers access to on-device AI models for fast, private, offline-capable features</a:t>
            </a:r>
            <a:endParaRPr lang="en-US" sz="1200" dirty="0"/>
          </a:p>
        </p:txBody>
      </p:sp>
      <p:pic>
        <p:nvPicPr>
          <p:cNvPr id="25" name="Image 13" descr="/var/folders/1y/yzhkrds14j1gm67qjvlds8tm7vvy2b/T/icon-bg-hi13lff6d-176783674953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5600700"/>
            <a:ext cx="6537871" cy="857250"/>
          </a:xfrm>
          <a:prstGeom prst="rect">
            <a:avLst/>
          </a:prstGeom>
        </p:spPr>
      </p:pic>
      <p:pic>
        <p:nvPicPr>
          <p:cNvPr id="26" name="Image 14" descr="/var/folders/1y/yzhkrds14j1gm67qjvlds8tm7vvy2b/T/icon-icon-3w707fqd1-1767836749592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225" y="5886450"/>
            <a:ext cx="250031" cy="285750"/>
          </a:xfrm>
          <a:prstGeom prst="rect">
            <a:avLst/>
          </a:prstGeom>
        </p:spPr>
      </p:pic>
      <p:sp>
        <p:nvSpPr>
          <p:cNvPr id="27" name="Text 10"/>
          <p:cNvSpPr/>
          <p:nvPr/>
        </p:nvSpPr>
        <p:spPr>
          <a:xfrm>
            <a:off x="1059656" y="5800725"/>
            <a:ext cx="602215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 enhances user productivity and interaction in a privacy-focused manner, running entirely on-device for many features.</a:t>
            </a:r>
            <a:endParaRPr lang="en-US" sz="1200" dirty="0"/>
          </a:p>
        </p:txBody>
      </p:sp>
      <p:pic>
        <p:nvPicPr>
          <p:cNvPr id="28" name="Image 15" descr="/var/folders/1y/yzhkrds14j1gm67qjvlds8tm7vvy2b/T/icon-bg-hxgrwy7lo-1767836749629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2271" y="2671614"/>
            <a:ext cx="4282380" cy="2676823"/>
          </a:xfrm>
          <a:prstGeom prst="rect">
            <a:avLst/>
          </a:prstGeom>
        </p:spPr>
      </p:pic>
      <p:pic>
        <p:nvPicPr>
          <p:cNvPr id="29" name="Image 16" descr="/var/folders/1y/yzhkrds14j1gm67qjvlds8tm7vvy2b/T/icon-img-p9d50gqm8-176783674969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14196" y="2833539"/>
            <a:ext cx="3958530" cy="2010073"/>
          </a:xfrm>
          <a:prstGeom prst="rect">
            <a:avLst/>
          </a:prstGeom>
        </p:spPr>
      </p:pic>
      <p:sp>
        <p:nvSpPr>
          <p:cNvPr id="30" name="Text 11"/>
          <p:cNvSpPr/>
          <p:nvPr/>
        </p:nvSpPr>
        <p:spPr>
          <a:xfrm>
            <a:off x="7515232" y="4996011"/>
            <a:ext cx="415645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System-wide integration of intelligent features</a:t>
            </a:r>
            <a:endParaRPr lang="en-US" sz="1050" dirty="0"/>
          </a:p>
        </p:txBody>
      </p:sp>
      <p:pic>
        <p:nvPicPr>
          <p:cNvPr id="31" name="Image 17" descr="/var/folders/1y/yzhkrds14j1gm67qjvlds8tm7vvy2b/T/icon-bg-icon-7q974npmi-176783674984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6819900"/>
            <a:ext cx="114300" cy="114300"/>
          </a:xfrm>
          <a:prstGeom prst="rect">
            <a:avLst/>
          </a:prstGeom>
        </p:spPr>
      </p:pic>
      <p:sp>
        <p:nvSpPr>
          <p:cNvPr id="32" name="Text 12"/>
          <p:cNvSpPr/>
          <p:nvPr/>
        </p:nvSpPr>
        <p:spPr>
          <a:xfrm>
            <a:off x="647700" y="6762750"/>
            <a:ext cx="65957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Private</a:t>
            </a:r>
            <a:endParaRPr lang="en-US" sz="1200" dirty="0"/>
          </a:p>
        </p:txBody>
      </p:sp>
      <p:pic>
        <p:nvPicPr>
          <p:cNvPr id="33" name="Image 18" descr="/var/folders/1y/yzhkrds14j1gm67qjvlds8tm7vvy2b/T/icon-bg-icon-96gge3mqg-1767836749879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46797" y="6819900"/>
            <a:ext cx="114300" cy="114300"/>
          </a:xfrm>
          <a:prstGeom prst="rect">
            <a:avLst/>
          </a:prstGeom>
        </p:spPr>
      </p:pic>
      <p:sp>
        <p:nvSpPr>
          <p:cNvPr id="34" name="Text 13"/>
          <p:cNvSpPr/>
          <p:nvPr/>
        </p:nvSpPr>
        <p:spPr>
          <a:xfrm>
            <a:off x="3137297" y="6762750"/>
            <a:ext cx="78801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Powerful</a:t>
            </a:r>
            <a:endParaRPr lang="en-US" sz="1200" dirty="0"/>
          </a:p>
        </p:txBody>
      </p:sp>
      <p:pic>
        <p:nvPicPr>
          <p:cNvPr id="35" name="Image 19" descr="/var/folders/1y/yzhkrds14j1gm67qjvlds8tm7vvy2b/T/icon-bg-icon-uevsyjs12-176783674991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64832" y="6819900"/>
            <a:ext cx="114300" cy="114300"/>
          </a:xfrm>
          <a:prstGeom prst="rect">
            <a:avLst/>
          </a:prstGeom>
        </p:spPr>
      </p:pic>
      <p:sp>
        <p:nvSpPr>
          <p:cNvPr id="36" name="Text 14"/>
          <p:cNvSpPr/>
          <p:nvPr/>
        </p:nvSpPr>
        <p:spPr>
          <a:xfrm>
            <a:off x="5755332" y="6762750"/>
            <a:ext cx="7786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</a:t>
            </a:r>
            <a:endParaRPr lang="en-US" sz="1200" dirty="0"/>
          </a:p>
        </p:txBody>
      </p:sp>
      <p:pic>
        <p:nvPicPr>
          <p:cNvPr id="37" name="Image 20" descr="/var/folders/1y/yzhkrds14j1gm67qjvlds8tm7vvy2b/T/icon-bg-icon-8dd0u3gho-1767836749951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73492" y="6819900"/>
            <a:ext cx="114300" cy="114300"/>
          </a:xfrm>
          <a:prstGeom prst="rect">
            <a:avLst/>
          </a:prstGeom>
        </p:spPr>
      </p:pic>
      <p:sp>
        <p:nvSpPr>
          <p:cNvPr id="38" name="Text 15"/>
          <p:cNvSpPr/>
          <p:nvPr/>
        </p:nvSpPr>
        <p:spPr>
          <a:xfrm>
            <a:off x="8363992" y="6762750"/>
            <a:ext cx="82938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Proactive</a:t>
            </a:r>
            <a:endParaRPr lang="en-US" sz="1200" dirty="0"/>
          </a:p>
        </p:txBody>
      </p:sp>
      <p:pic>
        <p:nvPicPr>
          <p:cNvPr id="39" name="Image 21" descr="/var/folders/1y/yzhkrds14j1gm67qjvlds8tm7vvy2b/T/icon-bg-icon-vqxvo5ofy-1767836749987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32902" y="6819900"/>
            <a:ext cx="114300" cy="114300"/>
          </a:xfrm>
          <a:prstGeom prst="rect">
            <a:avLst/>
          </a:prstGeom>
        </p:spPr>
      </p:pic>
      <p:sp>
        <p:nvSpPr>
          <p:cNvPr id="40" name="Text 16"/>
          <p:cNvSpPr/>
          <p:nvPr/>
        </p:nvSpPr>
        <p:spPr>
          <a:xfrm>
            <a:off x="11023402" y="6762750"/>
            <a:ext cx="8941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Integrated</a:t>
            </a:r>
            <a:endParaRPr lang="en-US" sz="1200" dirty="0"/>
          </a:p>
        </p:txBody>
      </p:sp>
      <p:sp>
        <p:nvSpPr>
          <p:cNvPr id="41" name="Text 17"/>
          <p:cNvSpPr/>
          <p:nvPr/>
        </p:nvSpPr>
        <p:spPr>
          <a:xfrm>
            <a:off x="11665148" y="7058025"/>
            <a:ext cx="51923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 / 15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l1oixfkrn-176783675246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077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8414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Translation &amp;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Intelligence</a:t>
            </a:r>
            <a:endParaRPr lang="en-US" sz="3600" dirty="0"/>
          </a:p>
        </p:txBody>
      </p:sp>
      <p:pic>
        <p:nvPicPr>
          <p:cNvPr id="4" name="Image 1" descr="/var/folders/1y/yzhkrds14j1gm67qjvlds8tm7vvy2b/T/icon-bg-yskf7k72q-176783675267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524500" cy="4629150"/>
          </a:xfrm>
          <a:prstGeom prst="rect">
            <a:avLst/>
          </a:prstGeom>
        </p:spPr>
      </p:pic>
      <p:pic>
        <p:nvPicPr>
          <p:cNvPr id="5" name="Image 2" descr="/var/folders/1y/yzhkrds14j1gm67qjvlds8tm7vvy2b/T/icon-bg-icon-mlylxww3g-176783675275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457325"/>
            <a:ext cx="571500" cy="5715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419225" y="1571625"/>
            <a:ext cx="221036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Translation</a:t>
            </a:r>
            <a:endParaRPr lang="en-US" sz="2250" dirty="0"/>
          </a:p>
        </p:txBody>
      </p:sp>
      <p:sp>
        <p:nvSpPr>
          <p:cNvPr id="7" name="Text 2"/>
          <p:cNvSpPr/>
          <p:nvPr/>
        </p:nvSpPr>
        <p:spPr>
          <a:xfrm>
            <a:off x="695325" y="2181225"/>
            <a:ext cx="530066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8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Communicate across languages with on-device translation for text and audio, preserving privacy through Apple-built models.</a:t>
            </a:r>
            <a:endParaRPr lang="en-US" sz="1350" dirty="0"/>
          </a:p>
        </p:txBody>
      </p:sp>
      <p:pic>
        <p:nvPicPr>
          <p:cNvPr id="8" name="Image 3" descr="/var/folders/1y/yzhkrds14j1gm67qjvlds8tm7vvy2b/T/icon-bg-icon-5dvia5cbt-176783675278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2981325"/>
            <a:ext cx="342900" cy="3810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90625" y="2943225"/>
            <a:ext cx="500824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Messages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1190625" y="3248025"/>
            <a:ext cx="478059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Automatically translates texts in conversations, allowing seamless multilingual messaging.</a:t>
            </a:r>
            <a:endParaRPr lang="en-US" sz="1200" dirty="0"/>
          </a:p>
        </p:txBody>
      </p:sp>
      <p:pic>
        <p:nvPicPr>
          <p:cNvPr id="11" name="Image 4" descr="/var/folders/1y/yzhkrds14j1gm67qjvlds8tm7vvy2b/T/icon-bg-icon-k6u51n81o-176783675282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3933825"/>
            <a:ext cx="366713" cy="3810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214438" y="3895725"/>
            <a:ext cx="498205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FaceTime</a:t>
            </a:r>
            <a:endParaRPr lang="en-US" sz="1500" dirty="0"/>
          </a:p>
        </p:txBody>
      </p:sp>
      <p:sp>
        <p:nvSpPr>
          <p:cNvPr id="13" name="Text 6"/>
          <p:cNvSpPr/>
          <p:nvPr/>
        </p:nvSpPr>
        <p:spPr>
          <a:xfrm>
            <a:off x="1214438" y="4200525"/>
            <a:ext cx="475559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Displays translated live captions while preserving the speaker's original voice for natural conversation.</a:t>
            </a:r>
            <a:endParaRPr lang="en-US" sz="1200" dirty="0"/>
          </a:p>
        </p:txBody>
      </p:sp>
      <p:pic>
        <p:nvPicPr>
          <p:cNvPr id="14" name="Image 5" descr="/var/folders/1y/yzhkrds14j1gm67qjvlds8tm7vvy2b/T/icon-bg-icon-fggec8rsn-176783675286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25" y="4886325"/>
            <a:ext cx="342900" cy="38100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190625" y="4848225"/>
            <a:ext cx="500824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Phone</a:t>
            </a:r>
            <a:endParaRPr lang="en-US" sz="1500" dirty="0"/>
          </a:p>
        </p:txBody>
      </p:sp>
      <p:sp>
        <p:nvSpPr>
          <p:cNvPr id="16" name="Text 8"/>
          <p:cNvSpPr/>
          <p:nvPr/>
        </p:nvSpPr>
        <p:spPr>
          <a:xfrm>
            <a:off x="1190625" y="5153025"/>
            <a:ext cx="478059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Translations are spoken aloud during calls, enabling real-time verbal communication across languages.</a:t>
            </a:r>
            <a:endParaRPr lang="en-US" sz="1200" dirty="0"/>
          </a:p>
        </p:txBody>
      </p:sp>
      <p:pic>
        <p:nvPicPr>
          <p:cNvPr id="17" name="Image 6" descr="/var/folders/1y/yzhkrds14j1gm67qjvlds8tm7vvy2b/T/icon-bg-a1zonuoc1-176783675290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219200"/>
            <a:ext cx="5524500" cy="4629150"/>
          </a:xfrm>
          <a:prstGeom prst="rect">
            <a:avLst/>
          </a:prstGeom>
        </p:spPr>
      </p:pic>
      <p:pic>
        <p:nvPicPr>
          <p:cNvPr id="18" name="Image 7" descr="/var/folders/1y/yzhkrds14j1gm67qjvlds8tm7vvy2b/T/icon-bg-icon-8h254qdvm-1767836752994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8425" y="1457325"/>
            <a:ext cx="571500" cy="57150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172325" y="1571625"/>
            <a:ext cx="254552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Intelligence</a:t>
            </a:r>
            <a:endParaRPr lang="en-US" sz="2250" dirty="0"/>
          </a:p>
        </p:txBody>
      </p:sp>
      <p:sp>
        <p:nvSpPr>
          <p:cNvPr id="20" name="Text 10"/>
          <p:cNvSpPr/>
          <p:nvPr/>
        </p:nvSpPr>
        <p:spPr>
          <a:xfrm>
            <a:off x="6448425" y="2181225"/>
            <a:ext cx="530066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8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Extends to your iPhone screen, allowing you to search and take action on anything you're viewing across apps.</a:t>
            </a:r>
            <a:endParaRPr lang="en-US" sz="1350" dirty="0"/>
          </a:p>
        </p:txBody>
      </p:sp>
      <p:pic>
        <p:nvPicPr>
          <p:cNvPr id="21" name="Image 8" descr="/var/folders/1y/yzhkrds14j1gm67qjvlds8tm7vvy2b/T/icon-bg-icon-j1ab3lf8v-176783675302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425" y="2981325"/>
            <a:ext cx="390525" cy="38100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6991350" y="2943225"/>
            <a:ext cx="473059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Analysis</a:t>
            </a:r>
            <a:endParaRPr lang="en-US" sz="1500" dirty="0"/>
          </a:p>
        </p:txBody>
      </p:sp>
      <p:sp>
        <p:nvSpPr>
          <p:cNvPr id="23" name="Text 12"/>
          <p:cNvSpPr/>
          <p:nvPr/>
        </p:nvSpPr>
        <p:spPr>
          <a:xfrm>
            <a:off x="6991350" y="3248025"/>
            <a:ext cx="473059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Ask ChatGPT questions about on-screen content for immediate insights and information.</a:t>
            </a:r>
            <a:endParaRPr lang="en-US" sz="1200" dirty="0"/>
          </a:p>
        </p:txBody>
      </p:sp>
      <p:pic>
        <p:nvPicPr>
          <p:cNvPr id="24" name="Image 9" descr="/var/folders/1y/yzhkrds14j1gm67qjvlds8tm7vvy2b/T/icon-bg-icon-dumcm912t-176783675307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8425" y="3933825"/>
            <a:ext cx="342900" cy="381000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6943725" y="3895725"/>
            <a:ext cx="478059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Search</a:t>
            </a:r>
            <a:endParaRPr lang="en-US" sz="1500" dirty="0"/>
          </a:p>
        </p:txBody>
      </p:sp>
      <p:sp>
        <p:nvSpPr>
          <p:cNvPr id="26" name="Text 14"/>
          <p:cNvSpPr/>
          <p:nvPr/>
        </p:nvSpPr>
        <p:spPr>
          <a:xfrm>
            <a:off x="6943725" y="4200525"/>
            <a:ext cx="478059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Find similar images or products via Google, Etsy, or other supported apps with a simple tap.</a:t>
            </a:r>
            <a:endParaRPr lang="en-US" sz="1200" dirty="0"/>
          </a:p>
        </p:txBody>
      </p:sp>
      <p:pic>
        <p:nvPicPr>
          <p:cNvPr id="27" name="Image 10" descr="/var/folders/1y/yzhkrds14j1gm67qjvlds8tm7vvy2b/T/icon-bg-icon-uxuweiam4-176783675311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8425" y="4886325"/>
            <a:ext cx="342900" cy="381000"/>
          </a:xfrm>
          <a:prstGeom prst="rect">
            <a:avLst/>
          </a:prstGeom>
        </p:spPr>
      </p:pic>
      <p:sp>
        <p:nvSpPr>
          <p:cNvPr id="28" name="Text 15"/>
          <p:cNvSpPr/>
          <p:nvPr/>
        </p:nvSpPr>
        <p:spPr>
          <a:xfrm>
            <a:off x="6943725" y="4848225"/>
            <a:ext cx="478059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Recognition</a:t>
            </a:r>
            <a:endParaRPr lang="en-US" sz="1500" dirty="0"/>
          </a:p>
        </p:txBody>
      </p:sp>
      <p:sp>
        <p:nvSpPr>
          <p:cNvPr id="29" name="Text 16"/>
          <p:cNvSpPr/>
          <p:nvPr/>
        </p:nvSpPr>
        <p:spPr>
          <a:xfrm>
            <a:off x="6943725" y="5153025"/>
            <a:ext cx="478059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Identifies art, books, landmarks, sculptures, and event details with suggestions for calendar integration.</a:t>
            </a:r>
            <a:endParaRPr lang="en-US" sz="1200" dirty="0"/>
          </a:p>
        </p:txBody>
      </p:sp>
      <p:pic>
        <p:nvPicPr>
          <p:cNvPr id="30" name="Image 11" descr="/var/folders/1y/yzhkrds14j1gm67qjvlds8tm7vvy2b/T/icon-bg-i02ejo5po-176783675315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6900" y="6076950"/>
            <a:ext cx="8458200" cy="1543050"/>
          </a:xfrm>
          <a:prstGeom prst="rect">
            <a:avLst/>
          </a:prstGeom>
        </p:spPr>
      </p:pic>
      <p:pic>
        <p:nvPicPr>
          <p:cNvPr id="31" name="Image 12" descr="/var/folders/1y/yzhkrds14j1gm67qjvlds8tm7vvy2b/T/icon-img-zaasd330k-176783675322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2625" y="6162675"/>
            <a:ext cx="8286750" cy="1371600"/>
          </a:xfrm>
          <a:prstGeom prst="rect">
            <a:avLst/>
          </a:prstGeom>
        </p:spPr>
      </p:pic>
      <p:sp>
        <p:nvSpPr>
          <p:cNvPr id="32" name="Text 17"/>
          <p:cNvSpPr/>
          <p:nvPr/>
        </p:nvSpPr>
        <p:spPr>
          <a:xfrm>
            <a:off x="11674227" y="7686675"/>
            <a:ext cx="51015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 / 15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1uqqw0pfp-176783675565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1153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8414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Creative Expression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Tools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8414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Unleash your creativity with Apple Intelligence</a:t>
            </a:r>
            <a:endParaRPr lang="en-US" sz="1500" dirty="0"/>
          </a:p>
        </p:txBody>
      </p:sp>
      <p:pic>
        <p:nvPicPr>
          <p:cNvPr id="5" name="Image 1" descr="/var/folders/1y/yzhkrds14j1gm67qjvlds8tm7vvy2b/T/icon-bg-9j9tlhazt-176783675587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62100"/>
            <a:ext cx="3454301" cy="3790950"/>
          </a:xfrm>
          <a:prstGeom prst="rect">
            <a:avLst/>
          </a:prstGeom>
        </p:spPr>
      </p:pic>
      <p:pic>
        <p:nvPicPr>
          <p:cNvPr id="6" name="Image 2" descr="/var/folders/1y/yzhkrds14j1gm67qjvlds8tm7vvy2b/T/icon-icon-7qb3ayvff-176783675593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250" y="1800225"/>
            <a:ext cx="381000" cy="3810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15048" y="2333625"/>
            <a:ext cx="104325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Genmoji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847725" y="2867025"/>
            <a:ext cx="3160931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Mix your favorite emojis, Genmoji, and descriptions to create unique expressions.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847725" y="3781425"/>
            <a:ext cx="2978051" cy="1066800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Combine multiple emojis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 text descriptions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personalized reactions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Share directly in Messages</a:t>
            </a:r>
            <a:endParaRPr lang="en-US" sz="1350" dirty="0"/>
          </a:p>
        </p:txBody>
      </p:sp>
      <p:pic>
        <p:nvPicPr>
          <p:cNvPr id="10" name="Image 3" descr="/var/folders/1y/yzhkrds14j1gm67qjvlds8tm7vvy2b/T/icon-bg-qfct6odec-176783675597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701" y="1562100"/>
            <a:ext cx="3454301" cy="3790950"/>
          </a:xfrm>
          <a:prstGeom prst="rect">
            <a:avLst/>
          </a:prstGeom>
        </p:spPr>
      </p:pic>
      <p:pic>
        <p:nvPicPr>
          <p:cNvPr id="11" name="Image 4" descr="/var/folders/1y/yzhkrds14j1gm67qjvlds8tm7vvy2b/T/icon-icon-v6vllsq6k-176783675604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351" y="1800225"/>
            <a:ext cx="381000" cy="3810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069324" y="2333625"/>
            <a:ext cx="205305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Playground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4606826" y="2867025"/>
            <a:ext cx="316093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custom images with enhanced AI capabilities.</a:t>
            </a:r>
            <a:endParaRPr lang="en-US" sz="1350" dirty="0"/>
          </a:p>
        </p:txBody>
      </p:sp>
      <p:sp>
        <p:nvSpPr>
          <p:cNvPr id="14" name="Text 7"/>
          <p:cNvSpPr/>
          <p:nvPr/>
        </p:nvSpPr>
        <p:spPr>
          <a:xfrm>
            <a:off x="4606826" y="3514725"/>
            <a:ext cx="2978051" cy="1600200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Additional ChatGPT styles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custom backgrounds for Messages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images from text descriptions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Apply artistic filters and effects</a:t>
            </a:r>
            <a:endParaRPr lang="en-US" sz="1350" dirty="0"/>
          </a:p>
        </p:txBody>
      </p:sp>
      <p:pic>
        <p:nvPicPr>
          <p:cNvPr id="15" name="Image 5" descr="/var/folders/1y/yzhkrds14j1gm67qjvlds8tm7vvy2b/T/icon-bg-d5otnh42y-176783675609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7802" y="1562100"/>
            <a:ext cx="3454301" cy="3790950"/>
          </a:xfrm>
          <a:prstGeom prst="rect">
            <a:avLst/>
          </a:prstGeom>
        </p:spPr>
      </p:pic>
      <p:pic>
        <p:nvPicPr>
          <p:cNvPr id="16" name="Image 6" descr="/var/folders/1y/yzhkrds14j1gm67qjvlds8tm7vvy2b/T/icon-icon-b3hxiov6m-176783675614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2077" y="1800225"/>
            <a:ext cx="285750" cy="38100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8708469" y="2333625"/>
            <a:ext cx="229281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Shortcuts</a:t>
            </a:r>
            <a:endParaRPr lang="en-US" sz="1800" dirty="0"/>
          </a:p>
        </p:txBody>
      </p:sp>
      <p:sp>
        <p:nvSpPr>
          <p:cNvPr id="18" name="Text 9"/>
          <p:cNvSpPr/>
          <p:nvPr/>
        </p:nvSpPr>
        <p:spPr>
          <a:xfrm>
            <a:off x="8365927" y="2867025"/>
            <a:ext cx="316093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More powerful with "intelligent actions" enabled by Apple Intelligence.</a:t>
            </a:r>
            <a:endParaRPr lang="en-US" sz="1350" dirty="0"/>
          </a:p>
        </p:txBody>
      </p:sp>
      <p:sp>
        <p:nvSpPr>
          <p:cNvPr id="19" name="Text 10"/>
          <p:cNvSpPr/>
          <p:nvPr/>
        </p:nvSpPr>
        <p:spPr>
          <a:xfrm>
            <a:off x="8365927" y="3514725"/>
            <a:ext cx="2978051" cy="1333500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Dedicated actions for Writing Tools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Playground integration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Summarize text within workflows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images directly in automations</a:t>
            </a:r>
            <a:endParaRPr lang="en-US" sz="1350" dirty="0"/>
          </a:p>
        </p:txBody>
      </p:sp>
      <p:pic>
        <p:nvPicPr>
          <p:cNvPr id="20" name="Image 7" descr="/var/folders/1y/yzhkrds14j1gm67qjvlds8tm7vvy2b/T/icon-bg-h82lgixpg-176783675618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9604" y="5657850"/>
            <a:ext cx="3772644" cy="2000250"/>
          </a:xfrm>
          <a:prstGeom prst="rect">
            <a:avLst/>
          </a:prstGeom>
        </p:spPr>
      </p:pic>
      <p:pic>
        <p:nvPicPr>
          <p:cNvPr id="21" name="Image 8" descr="/var/folders/1y/yzhkrds14j1gm67qjvlds8tm7vvy2b/T/icon-img-qvd14nt7v-176783675623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5329" y="5743575"/>
            <a:ext cx="3601194" cy="182880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11665000" y="7724775"/>
            <a:ext cx="51938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 / 15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6i3qewzqx-176783675868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2009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8414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Communication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Enhancements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8414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Smarter, safer, and more intuitive ways to stay connected</a:t>
            </a:r>
            <a:endParaRPr lang="en-US" sz="1500" dirty="0"/>
          </a:p>
        </p:txBody>
      </p:sp>
      <p:pic>
        <p:nvPicPr>
          <p:cNvPr id="5" name="Image 1" descr="/var/folders/1y/yzhkrds14j1gm67qjvlds8tm7vvy2b/T/icon-bg-01zqvsw8o-176783675887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5486400" cy="4495800"/>
          </a:xfrm>
          <a:prstGeom prst="rect">
            <a:avLst/>
          </a:prstGeom>
        </p:spPr>
      </p:pic>
      <p:pic>
        <p:nvPicPr>
          <p:cNvPr id="6" name="Image 2" descr="/var/folders/1y/yzhkrds14j1gm67qjvlds8tm7vvy2b/T/icon-bg-uql6ito59-176783675895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800225"/>
            <a:ext cx="476250" cy="476250"/>
          </a:xfrm>
          <a:prstGeom prst="rect">
            <a:avLst/>
          </a:prstGeom>
        </p:spPr>
      </p:pic>
      <p:pic>
        <p:nvPicPr>
          <p:cNvPr id="7" name="Image 3" descr="/var/folders/1y/yzhkrds14j1gm67qjvlds8tm7vvy2b/T/icon-icon-0jbptgf9e-1767836758993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1924050"/>
            <a:ext cx="228600" cy="2286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323975" y="1866900"/>
            <a:ext cx="160642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Phone App</a:t>
            </a:r>
            <a:endParaRPr lang="en-US" sz="2250" dirty="0"/>
          </a:p>
        </p:txBody>
      </p:sp>
      <p:sp>
        <p:nvSpPr>
          <p:cNvPr id="9" name="Text 3"/>
          <p:cNvSpPr/>
          <p:nvPr/>
        </p:nvSpPr>
        <p:spPr>
          <a:xfrm>
            <a:off x="1304925" y="2428875"/>
            <a:ext cx="462057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Unified Layout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1304925" y="2771775"/>
            <a:ext cx="462057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Combines Favorites, Recents, and Voicemails in one convenient place for streamlined access.</a:t>
            </a:r>
            <a:endParaRPr lang="en-US" sz="1200" dirty="0"/>
          </a:p>
        </p:txBody>
      </p:sp>
      <p:sp>
        <p:nvSpPr>
          <p:cNvPr id="11" name="Text 5"/>
          <p:cNvSpPr/>
          <p:nvPr/>
        </p:nvSpPr>
        <p:spPr>
          <a:xfrm>
            <a:off x="1304925" y="3457575"/>
            <a:ext cx="462057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Call Screening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1304925" y="3800475"/>
            <a:ext cx="462057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Gathers information from unknown callers before your phone rings, letting you decide whether to answer or ignore.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1533525" y="4333875"/>
            <a:ext cx="43805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privacy and control</a:t>
            </a:r>
            <a:endParaRPr lang="en-US" sz="1200" dirty="0"/>
          </a:p>
        </p:txBody>
      </p:sp>
      <p:pic>
        <p:nvPicPr>
          <p:cNvPr id="14" name="Image 4" descr="/var/folders/1y/yzhkrds14j1gm67qjvlds8tm7vvy2b/T/icon-icon-jt2p6sr2o-176783675907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925" y="4352925"/>
            <a:ext cx="152400" cy="1524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304925" y="4752975"/>
            <a:ext cx="462057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Hold Assist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1304925" y="5095875"/>
            <a:ext cx="462057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Detects when you're on hold and notifies you when a live agent becomes available, freeing you to focus on other tasks.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1533525" y="5629275"/>
            <a:ext cx="43805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Save time on customer service calls</a:t>
            </a:r>
            <a:endParaRPr lang="en-US" sz="1200" dirty="0"/>
          </a:p>
        </p:txBody>
      </p:sp>
      <p:pic>
        <p:nvPicPr>
          <p:cNvPr id="18" name="Image 5" descr="/var/folders/1y/yzhkrds14j1gm67qjvlds8tm7vvy2b/T/icon-icon-3257blql2-176783675915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925" y="5648325"/>
            <a:ext cx="152400" cy="152400"/>
          </a:xfrm>
          <a:prstGeom prst="rect">
            <a:avLst/>
          </a:prstGeom>
        </p:spPr>
      </p:pic>
      <p:pic>
        <p:nvPicPr>
          <p:cNvPr id="19" name="Image 6" descr="/var/folders/1y/yzhkrds14j1gm67qjvlds8tm7vvy2b/T/icon-bg-9slrdu6z9-176783675919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562100"/>
            <a:ext cx="5486400" cy="5181600"/>
          </a:xfrm>
          <a:prstGeom prst="rect">
            <a:avLst/>
          </a:prstGeom>
        </p:spPr>
      </p:pic>
      <p:pic>
        <p:nvPicPr>
          <p:cNvPr id="20" name="Image 7" descr="/var/folders/1y/yzhkrds14j1gm67qjvlds8tm7vvy2b/T/icon-bg-5iof3unlu-176783675928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6525" y="1800225"/>
            <a:ext cx="476250" cy="476250"/>
          </a:xfrm>
          <a:prstGeom prst="rect">
            <a:avLst/>
          </a:prstGeom>
        </p:spPr>
      </p:pic>
      <p:pic>
        <p:nvPicPr>
          <p:cNvPr id="21" name="Image 8" descr="/var/folders/1y/yzhkrds14j1gm67qjvlds8tm7vvy2b/T/icon-icon-qoo37mkv3-176783675932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0350" y="1924050"/>
            <a:ext cx="228600" cy="22860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7115175" y="1866900"/>
            <a:ext cx="210484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Messages App</a:t>
            </a:r>
            <a:endParaRPr lang="en-US" sz="2250" dirty="0"/>
          </a:p>
        </p:txBody>
      </p:sp>
      <p:sp>
        <p:nvSpPr>
          <p:cNvPr id="23" name="Text 12"/>
          <p:cNvSpPr/>
          <p:nvPr/>
        </p:nvSpPr>
        <p:spPr>
          <a:xfrm>
            <a:off x="7096125" y="2428875"/>
            <a:ext cx="462057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Unknown Sender Screening</a:t>
            </a:r>
            <a:endParaRPr lang="en-US" sz="1500" dirty="0"/>
          </a:p>
        </p:txBody>
      </p:sp>
      <p:sp>
        <p:nvSpPr>
          <p:cNvPr id="24" name="Text 13"/>
          <p:cNvSpPr/>
          <p:nvPr/>
        </p:nvSpPr>
        <p:spPr>
          <a:xfrm>
            <a:off x="7096125" y="2771775"/>
            <a:ext cx="462057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Messages from unknown senders appear in a dedicated folder and remain silenced until you accept them or mark them as known.</a:t>
            </a:r>
            <a:endParaRPr lang="en-US" sz="1200" dirty="0"/>
          </a:p>
        </p:txBody>
      </p:sp>
      <p:sp>
        <p:nvSpPr>
          <p:cNvPr id="25" name="Text 14"/>
          <p:cNvSpPr/>
          <p:nvPr/>
        </p:nvSpPr>
        <p:spPr>
          <a:xfrm>
            <a:off x="7096125" y="3648075"/>
            <a:ext cx="462057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 Conversation Backgrounds</a:t>
            </a:r>
            <a:endParaRPr lang="en-US" sz="1500" dirty="0"/>
          </a:p>
        </p:txBody>
      </p:sp>
      <p:sp>
        <p:nvSpPr>
          <p:cNvPr id="26" name="Text 15"/>
          <p:cNvSpPr/>
          <p:nvPr/>
        </p:nvSpPr>
        <p:spPr>
          <a:xfrm>
            <a:off x="7096125" y="3990975"/>
            <a:ext cx="462057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Personalize chats with custom backgrounds, including unique backgrounds generated with Image Playground.</a:t>
            </a:r>
            <a:endParaRPr lang="en-US" sz="1200" dirty="0"/>
          </a:p>
        </p:txBody>
      </p:sp>
      <p:pic>
        <p:nvPicPr>
          <p:cNvPr id="27" name="Image 9" descr="/var/folders/1y/yzhkrds14j1gm67qjvlds8tm7vvy2b/T/icon-icon-0uhga6wtz-1767836759362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6125" y="4695825"/>
            <a:ext cx="171450" cy="152400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7343775" y="4638675"/>
            <a:ext cx="157040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Typing Indicators</a:t>
            </a:r>
            <a:endParaRPr lang="en-US" sz="1350" dirty="0"/>
          </a:p>
        </p:txBody>
      </p:sp>
      <p:sp>
        <p:nvSpPr>
          <p:cNvPr id="29" name="Text 17"/>
          <p:cNvSpPr/>
          <p:nvPr/>
        </p:nvSpPr>
        <p:spPr>
          <a:xfrm>
            <a:off x="7096125" y="4943475"/>
            <a:ext cx="230695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See who's typing in group chats in real-time.</a:t>
            </a:r>
            <a:endParaRPr lang="en-US" sz="1050" dirty="0"/>
          </a:p>
        </p:txBody>
      </p:sp>
      <p:pic>
        <p:nvPicPr>
          <p:cNvPr id="30" name="Image 10" descr="/var/folders/1y/yzhkrds14j1gm67qjvlds8tm7vvy2b/T/icon-icon-58u8ctt5h-176783675940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2600" y="4695825"/>
            <a:ext cx="133350" cy="152400"/>
          </a:xfrm>
          <a:prstGeom prst="rect">
            <a:avLst/>
          </a:prstGeom>
        </p:spPr>
      </p:pic>
      <p:sp>
        <p:nvSpPr>
          <p:cNvPr id="31" name="Text 18"/>
          <p:cNvSpPr/>
          <p:nvPr/>
        </p:nvSpPr>
        <p:spPr>
          <a:xfrm>
            <a:off x="9582150" y="4638675"/>
            <a:ext cx="109430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Polls</a:t>
            </a:r>
            <a:endParaRPr lang="en-US" sz="1350" dirty="0"/>
          </a:p>
        </p:txBody>
      </p:sp>
      <p:sp>
        <p:nvSpPr>
          <p:cNvPr id="32" name="Text 19"/>
          <p:cNvSpPr/>
          <p:nvPr/>
        </p:nvSpPr>
        <p:spPr>
          <a:xfrm>
            <a:off x="9372600" y="4943475"/>
            <a:ext cx="230695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polls manually or get AI-suggested polls when relevant.</a:t>
            </a:r>
            <a:endParaRPr lang="en-US" sz="1050" dirty="0"/>
          </a:p>
        </p:txBody>
      </p:sp>
      <p:pic>
        <p:nvPicPr>
          <p:cNvPr id="33" name="Image 11" descr="/var/folders/1y/yzhkrds14j1gm67qjvlds8tm7vvy2b/T/icon-icon-s9jjcsdfe-176783675944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6125" y="5534025"/>
            <a:ext cx="171450" cy="152400"/>
          </a:xfrm>
          <a:prstGeom prst="rect">
            <a:avLst/>
          </a:prstGeom>
        </p:spPr>
      </p:pic>
      <p:sp>
        <p:nvSpPr>
          <p:cNvPr id="34" name="Text 20"/>
          <p:cNvSpPr/>
          <p:nvPr/>
        </p:nvSpPr>
        <p:spPr>
          <a:xfrm>
            <a:off x="7343775" y="5476875"/>
            <a:ext cx="10972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Cash</a:t>
            </a:r>
            <a:endParaRPr lang="en-US" sz="1350" dirty="0"/>
          </a:p>
        </p:txBody>
      </p:sp>
      <p:sp>
        <p:nvSpPr>
          <p:cNvPr id="35" name="Text 21"/>
          <p:cNvSpPr/>
          <p:nvPr/>
        </p:nvSpPr>
        <p:spPr>
          <a:xfrm>
            <a:off x="7096125" y="5781675"/>
            <a:ext cx="230695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Request and send money directly in group chats.*</a:t>
            </a:r>
            <a:endParaRPr lang="en-US" sz="1050" dirty="0"/>
          </a:p>
        </p:txBody>
      </p:sp>
      <p:sp>
        <p:nvSpPr>
          <p:cNvPr id="36" name="Text 22"/>
          <p:cNvSpPr/>
          <p:nvPr/>
        </p:nvSpPr>
        <p:spPr>
          <a:xfrm>
            <a:off x="7096125" y="6353175"/>
            <a:ext cx="462057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spcBef>
                <a:spcPts val="1500"/>
              </a:spcBef>
              <a:buNone/>
            </a:pPr>
            <a:r>
              <a:rPr lang="en-US" sz="900" i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*Apple Cash services are available in the U.S. on eligible devices.</a:t>
            </a:r>
            <a:endParaRPr lang="en-US" sz="900" dirty="0"/>
          </a:p>
        </p:txBody>
      </p:sp>
      <p:sp>
        <p:nvSpPr>
          <p:cNvPr id="37" name="Text 23"/>
          <p:cNvSpPr/>
          <p:nvPr/>
        </p:nvSpPr>
        <p:spPr>
          <a:xfrm>
            <a:off x="11665148" y="6810375"/>
            <a:ext cx="51923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 / 15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qtte1h9d8-176783670983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1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8414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CarPlay &amp; Apple Music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Updates</a:t>
            </a:r>
            <a:endParaRPr lang="en-US" sz="3600" dirty="0"/>
          </a:p>
        </p:txBody>
      </p:sp>
      <p:pic>
        <p:nvPicPr>
          <p:cNvPr id="4" name="Image 1" descr="/var/folders/1y/yzhkrds14j1gm67qjvlds8tm7vvy2b/T/icon-bg-uhf9v5uc2-176783671003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067300" cy="2762250"/>
          </a:xfrm>
          <a:prstGeom prst="rect">
            <a:avLst/>
          </a:prstGeom>
        </p:spPr>
      </p:pic>
      <p:pic>
        <p:nvPicPr>
          <p:cNvPr id="5" name="Image 2" descr="/var/folders/1y/yzhkrds14j1gm67qjvlds8tm7vvy2b/T/icon-icon-zlt9l0e7k-176783671024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485900"/>
            <a:ext cx="357188" cy="2857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166813" y="1457325"/>
            <a:ext cx="119937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CarPlay</a:t>
            </a:r>
            <a:endParaRPr lang="en-US" sz="2250" dirty="0"/>
          </a:p>
        </p:txBody>
      </p:sp>
      <p:sp>
        <p:nvSpPr>
          <p:cNvPr id="7" name="Text 2"/>
          <p:cNvSpPr/>
          <p:nvPr/>
        </p:nvSpPr>
        <p:spPr>
          <a:xfrm>
            <a:off x="695325" y="1952625"/>
            <a:ext cx="482060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Used over </a:t>
            </a:r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600 million times</a:t>
            </a:r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per day</a:t>
            </a:r>
            <a:endParaRPr lang="en-US" sz="1350" dirty="0"/>
          </a:p>
        </p:txBody>
      </p:sp>
      <p:pic>
        <p:nvPicPr>
          <p:cNvPr id="8" name="Image 3" descr="/var/folders/1y/yzhkrds14j1gm67qjvlds8tm7vvy2b/T/icon-icon-luh8rmuwh-176783671027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2438400"/>
            <a:ext cx="152400" cy="1524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62025" y="2371725"/>
            <a:ext cx="32715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Refreshed with Liquid Glass design language</a:t>
            </a:r>
            <a:endParaRPr lang="en-US" sz="1200" dirty="0"/>
          </a:p>
        </p:txBody>
      </p:sp>
      <p:pic>
        <p:nvPicPr>
          <p:cNvPr id="10" name="Image 4" descr="/var/folders/1y/yzhkrds14j1gm67qjvlds8tm7vvy2b/T/icon-icon-muo79zcbi-176783671031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2809875"/>
            <a:ext cx="152400" cy="1524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962025" y="2743200"/>
            <a:ext cx="3504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Compact call view preserves navigation visibility</a:t>
            </a:r>
            <a:endParaRPr lang="en-US" sz="1200" dirty="0"/>
          </a:p>
        </p:txBody>
      </p:sp>
      <p:pic>
        <p:nvPicPr>
          <p:cNvPr id="12" name="Image 5" descr="/var/folders/1y/yzhkrds14j1gm67qjvlds8tm7vvy2b/T/icon-icon-g4g547fa6-176783671035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25" y="3181350"/>
            <a:ext cx="152400" cy="15240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62025" y="3114675"/>
            <a:ext cx="4311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Messages with Tapbacks &amp; pinned conversations</a:t>
            </a:r>
            <a:endParaRPr lang="en-US" sz="1200" dirty="0"/>
          </a:p>
        </p:txBody>
      </p:sp>
      <p:pic>
        <p:nvPicPr>
          <p:cNvPr id="14" name="Image 6" descr="/var/folders/1y/yzhkrds14j1gm67qjvlds8tm7vvy2b/T/icon-icon-fs4h62g6t-176783671040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3552825"/>
            <a:ext cx="152400" cy="15240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962025" y="3486150"/>
            <a:ext cx="364417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widget support and Live Activities integration</a:t>
            </a:r>
            <a:endParaRPr lang="en-US" sz="1200" dirty="0"/>
          </a:p>
        </p:txBody>
      </p:sp>
      <p:pic>
        <p:nvPicPr>
          <p:cNvPr id="16" name="Image 7" descr="/var/folders/1y/yzhkrds14j1gm67qjvlds8tm7vvy2b/T/icon-bg-uwj3scli6-1767836710442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175" y="4210050"/>
            <a:ext cx="4235351" cy="2457301"/>
          </a:xfrm>
          <a:prstGeom prst="rect">
            <a:avLst/>
          </a:prstGeom>
        </p:spPr>
      </p:pic>
      <p:pic>
        <p:nvPicPr>
          <p:cNvPr id="17" name="Image 8" descr="/var/folders/1y/yzhkrds14j1gm67qjvlds8tm7vvy2b/T/icon-img-v0pwu19of-176783671050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900" y="4295775"/>
            <a:ext cx="4063901" cy="2285851"/>
          </a:xfrm>
          <a:prstGeom prst="rect">
            <a:avLst/>
          </a:prstGeom>
        </p:spPr>
      </p:pic>
      <p:pic>
        <p:nvPicPr>
          <p:cNvPr id="18" name="Image 9" descr="/var/folders/1y/yzhkrds14j1gm67qjvlds8tm7vvy2b/T/icon-bg-icon-ymtmwl956-176783671091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5500" y="1219200"/>
            <a:ext cx="381000" cy="419100"/>
          </a:xfrm>
          <a:prstGeom prst="rect">
            <a:avLst/>
          </a:prstGeom>
        </p:spPr>
      </p:pic>
      <p:pic>
        <p:nvPicPr>
          <p:cNvPr id="19" name="Image 10" descr="/var/folders/1y/yzhkrds14j1gm67qjvlds8tm7vvy2b/T/icon-bg-4gy3papsm-176783671105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7500" y="1219200"/>
            <a:ext cx="5067300" cy="5238750"/>
          </a:xfrm>
          <a:prstGeom prst="rect">
            <a:avLst/>
          </a:prstGeom>
        </p:spPr>
      </p:pic>
      <p:pic>
        <p:nvPicPr>
          <p:cNvPr id="20" name="Image 11" descr="/var/folders/1y/yzhkrds14j1gm67qjvlds8tm7vvy2b/T/icon-icon-a0gffbrwk-176783671116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05625" y="1485900"/>
            <a:ext cx="285750" cy="285750"/>
          </a:xfrm>
          <a:prstGeom prst="rect">
            <a:avLst/>
          </a:prstGeom>
        </p:spPr>
      </p:pic>
      <p:sp>
        <p:nvSpPr>
          <p:cNvPr id="21" name="Text 7"/>
          <p:cNvSpPr/>
          <p:nvPr/>
        </p:nvSpPr>
        <p:spPr>
          <a:xfrm>
            <a:off x="7305675" y="1457325"/>
            <a:ext cx="178709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Music</a:t>
            </a:r>
            <a:endParaRPr lang="en-US" sz="2250" dirty="0"/>
          </a:p>
        </p:txBody>
      </p:sp>
      <p:pic>
        <p:nvPicPr>
          <p:cNvPr id="22" name="Image 12" descr="/var/folders/1y/yzhkrds14j1gm67qjvlds8tm7vvy2b/T/icon-bg-yk5wkcief-176783671120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5625" y="2028825"/>
            <a:ext cx="2219325" cy="1847850"/>
          </a:xfrm>
          <a:prstGeom prst="rect">
            <a:avLst/>
          </a:prstGeom>
        </p:spPr>
      </p:pic>
      <p:pic>
        <p:nvPicPr>
          <p:cNvPr id="23" name="Image 13" descr="/var/folders/1y/yzhkrds14j1gm67qjvlds8tm7vvy2b/T/icon-icon-g4g97nrw4-176783671125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67550" y="2362200"/>
            <a:ext cx="238125" cy="190500"/>
          </a:xfrm>
          <a:prstGeom prst="rect">
            <a:avLst/>
          </a:prstGeom>
        </p:spPr>
      </p:pic>
      <p:sp>
        <p:nvSpPr>
          <p:cNvPr id="24" name="Text 8"/>
          <p:cNvSpPr/>
          <p:nvPr/>
        </p:nvSpPr>
        <p:spPr>
          <a:xfrm>
            <a:off x="7381875" y="2190750"/>
            <a:ext cx="176403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Lyrics Enhancement</a:t>
            </a:r>
            <a:endParaRPr lang="en-US" sz="1500" dirty="0"/>
          </a:p>
        </p:txBody>
      </p:sp>
      <p:sp>
        <p:nvSpPr>
          <p:cNvPr id="25" name="Text 9"/>
          <p:cNvSpPr/>
          <p:nvPr/>
        </p:nvSpPr>
        <p:spPr>
          <a:xfrm>
            <a:off x="7067550" y="2800350"/>
            <a:ext cx="207835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Translation and pronunciation features for lyrics in different languages</a:t>
            </a:r>
            <a:endParaRPr lang="en-US" sz="1200" dirty="0"/>
          </a:p>
        </p:txBody>
      </p:sp>
      <p:pic>
        <p:nvPicPr>
          <p:cNvPr id="26" name="Image 14" descr="/var/folders/1y/yzhkrds14j1gm67qjvlds8tm7vvy2b/T/icon-bg-970ht1qhr-176783671129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77350" y="2028825"/>
            <a:ext cx="2219325" cy="1847850"/>
          </a:xfrm>
          <a:prstGeom prst="rect">
            <a:avLst/>
          </a:prstGeom>
        </p:spPr>
      </p:pic>
      <p:pic>
        <p:nvPicPr>
          <p:cNvPr id="27" name="Image 15" descr="/var/folders/1y/yzhkrds14j1gm67qjvlds8tm7vvy2b/T/icon-icon-da2lhwhgs-176783671134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39275" y="2228850"/>
            <a:ext cx="190500" cy="190500"/>
          </a:xfrm>
          <a:prstGeom prst="rect">
            <a:avLst/>
          </a:prstGeom>
        </p:spPr>
      </p:pic>
      <p:sp>
        <p:nvSpPr>
          <p:cNvPr id="28" name="Text 10"/>
          <p:cNvSpPr/>
          <p:nvPr/>
        </p:nvSpPr>
        <p:spPr>
          <a:xfrm>
            <a:off x="9705975" y="2190750"/>
            <a:ext cx="88564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AutoMix</a:t>
            </a:r>
            <a:endParaRPr lang="en-US" sz="1500" dirty="0"/>
          </a:p>
        </p:txBody>
      </p:sp>
      <p:sp>
        <p:nvSpPr>
          <p:cNvPr id="29" name="Text 11"/>
          <p:cNvSpPr/>
          <p:nvPr/>
        </p:nvSpPr>
        <p:spPr>
          <a:xfrm>
            <a:off x="9439275" y="2533650"/>
            <a:ext cx="207835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DJ-like experience with seamless transitions between songs</a:t>
            </a:r>
            <a:endParaRPr lang="en-US" sz="1200" dirty="0"/>
          </a:p>
        </p:txBody>
      </p:sp>
      <p:pic>
        <p:nvPicPr>
          <p:cNvPr id="30" name="Image 16" descr="/var/folders/1y/yzhkrds14j1gm67qjvlds8tm7vvy2b/T/icon-bg-zj3mh4eqf-1767836711384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05625" y="4029075"/>
            <a:ext cx="2219325" cy="1619250"/>
          </a:xfrm>
          <a:prstGeom prst="rect">
            <a:avLst/>
          </a:prstGeom>
        </p:spPr>
      </p:pic>
      <p:pic>
        <p:nvPicPr>
          <p:cNvPr id="31" name="Image 17" descr="/var/folders/1y/yzhkrds14j1gm67qjvlds8tm7vvy2b/T/icon-icon-en5wxgops-1767836711438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67550" y="4229100"/>
            <a:ext cx="142875" cy="190500"/>
          </a:xfrm>
          <a:prstGeom prst="rect">
            <a:avLst/>
          </a:prstGeom>
        </p:spPr>
      </p:pic>
      <p:sp>
        <p:nvSpPr>
          <p:cNvPr id="32" name="Text 12"/>
          <p:cNvSpPr/>
          <p:nvPr/>
        </p:nvSpPr>
        <p:spPr>
          <a:xfrm>
            <a:off x="7286625" y="4191000"/>
            <a:ext cx="14096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Karaoke Mode</a:t>
            </a:r>
            <a:endParaRPr lang="en-US" sz="1500" dirty="0"/>
          </a:p>
        </p:txBody>
      </p:sp>
      <p:sp>
        <p:nvSpPr>
          <p:cNvPr id="33" name="Text 13"/>
          <p:cNvSpPr/>
          <p:nvPr/>
        </p:nvSpPr>
        <p:spPr>
          <a:xfrm>
            <a:off x="7067550" y="4533900"/>
            <a:ext cx="207835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iPhone as microphone for karaoke with Apple TV</a:t>
            </a:r>
            <a:endParaRPr lang="en-US" sz="1200" dirty="0"/>
          </a:p>
        </p:txBody>
      </p:sp>
      <p:pic>
        <p:nvPicPr>
          <p:cNvPr id="34" name="Image 18" descr="/var/folders/1y/yzhkrds14j1gm67qjvlds8tm7vvy2b/T/icon-bg-3t7phckgp-176783671147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77350" y="4029075"/>
            <a:ext cx="2219325" cy="1619250"/>
          </a:xfrm>
          <a:prstGeom prst="rect">
            <a:avLst/>
          </a:prstGeom>
        </p:spPr>
      </p:pic>
      <p:pic>
        <p:nvPicPr>
          <p:cNvPr id="35" name="Image 19" descr="/var/folders/1y/yzhkrds14j1gm67qjvlds8tm7vvy2b/T/icon-icon-qhefz4gp1-176783671152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39275" y="4362450"/>
            <a:ext cx="190500" cy="190500"/>
          </a:xfrm>
          <a:prstGeom prst="rect">
            <a:avLst/>
          </a:prstGeom>
        </p:spPr>
      </p:pic>
      <p:sp>
        <p:nvSpPr>
          <p:cNvPr id="36" name="Text 14"/>
          <p:cNvSpPr/>
          <p:nvPr/>
        </p:nvSpPr>
        <p:spPr>
          <a:xfrm>
            <a:off x="9705975" y="4191000"/>
            <a:ext cx="181165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Library Organization</a:t>
            </a:r>
            <a:endParaRPr lang="en-US" sz="1500" dirty="0"/>
          </a:p>
        </p:txBody>
      </p:sp>
      <p:sp>
        <p:nvSpPr>
          <p:cNvPr id="37" name="Text 15"/>
          <p:cNvSpPr/>
          <p:nvPr/>
        </p:nvSpPr>
        <p:spPr>
          <a:xfrm>
            <a:off x="9439275" y="4800600"/>
            <a:ext cx="207835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Pin favorites and create playlist folders for better organization</a:t>
            </a:r>
            <a:endParaRPr lang="en-US" sz="1200" dirty="0"/>
          </a:p>
        </p:txBody>
      </p:sp>
      <p:pic>
        <p:nvPicPr>
          <p:cNvPr id="38" name="Image 20" descr="/var/folders/1y/yzhkrds14j1gm67qjvlds8tm7vvy2b/T/icon-bg-bepkqmk9c-1767836711568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05625" y="5800725"/>
            <a:ext cx="4591050" cy="1123950"/>
          </a:xfrm>
          <a:prstGeom prst="rect">
            <a:avLst/>
          </a:prstGeom>
        </p:spPr>
      </p:pic>
      <p:pic>
        <p:nvPicPr>
          <p:cNvPr id="39" name="Image 21" descr="/var/folders/1y/yzhkrds14j1gm67qjvlds8tm7vvy2b/T/icon-icon-hma6ntzkf-176783671162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67550" y="6000750"/>
            <a:ext cx="166688" cy="190500"/>
          </a:xfrm>
          <a:prstGeom prst="rect">
            <a:avLst/>
          </a:prstGeom>
        </p:spPr>
      </p:pic>
      <p:sp>
        <p:nvSpPr>
          <p:cNvPr id="40" name="Text 16"/>
          <p:cNvSpPr/>
          <p:nvPr/>
        </p:nvSpPr>
        <p:spPr>
          <a:xfrm>
            <a:off x="7310438" y="5962650"/>
            <a:ext cx="162085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Tab Bar</a:t>
            </a:r>
            <a:endParaRPr lang="en-US" sz="1500" dirty="0"/>
          </a:p>
        </p:txBody>
      </p:sp>
      <p:sp>
        <p:nvSpPr>
          <p:cNvPr id="41" name="Text 17"/>
          <p:cNvSpPr/>
          <p:nvPr/>
        </p:nvSpPr>
        <p:spPr>
          <a:xfrm>
            <a:off x="7067550" y="6305550"/>
            <a:ext cx="44805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Floating tab bar that shrinks while browsing to maximize content visibility</a:t>
            </a:r>
            <a:endParaRPr lang="en-US" sz="1200" dirty="0"/>
          </a:p>
        </p:txBody>
      </p:sp>
      <p:sp>
        <p:nvSpPr>
          <p:cNvPr id="42" name="Text 18"/>
          <p:cNvSpPr/>
          <p:nvPr/>
        </p:nvSpPr>
        <p:spPr>
          <a:xfrm>
            <a:off x="11605617" y="6524625"/>
            <a:ext cx="57876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 / 15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9iqs13bn6-176783671403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8414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Maps &amp; Wallet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Innovations</a:t>
            </a:r>
            <a:endParaRPr lang="en-US" sz="3600" dirty="0"/>
          </a:p>
        </p:txBody>
      </p:sp>
      <p:pic>
        <p:nvPicPr>
          <p:cNvPr id="4" name="Image 1" descr="/var/folders/1y/yzhkrds14j1gm67qjvlds8tm7vvy2b/T/icon-bg-gk2hhvvh4-176783671424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486400" cy="4305300"/>
          </a:xfrm>
          <a:prstGeom prst="rect">
            <a:avLst/>
          </a:prstGeom>
        </p:spPr>
      </p:pic>
      <p:pic>
        <p:nvPicPr>
          <p:cNvPr id="5" name="Image 2" descr="/var/folders/1y/yzhkrds14j1gm67qjvlds8tm7vvy2b/T/icon-bg-icon-j0w5nzotx-176783671432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457325"/>
            <a:ext cx="476250" cy="4762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323975" y="1524000"/>
            <a:ext cx="172042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Maps</a:t>
            </a:r>
            <a:endParaRPr lang="en-US" sz="2250" dirty="0"/>
          </a:p>
        </p:txBody>
      </p:sp>
      <p:pic>
        <p:nvPicPr>
          <p:cNvPr id="7" name="Image 3" descr="/var/folders/1y/yzhkrds14j1gm67qjvlds8tm7vvy2b/T/icon-icon-xhskrk6tq-176783671450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" y="2133600"/>
            <a:ext cx="190500" cy="1905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52525" y="2085975"/>
            <a:ext cx="478059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Visited Places</a:t>
            </a:r>
            <a:endParaRPr lang="en-US" sz="1500" dirty="0"/>
          </a:p>
        </p:txBody>
      </p:sp>
      <p:sp>
        <p:nvSpPr>
          <p:cNvPr id="9" name="Text 3"/>
          <p:cNvSpPr/>
          <p:nvPr/>
        </p:nvSpPr>
        <p:spPr>
          <a:xfrm>
            <a:off x="1152525" y="2390775"/>
            <a:ext cx="478059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Automatically remembers places you've been with end-to-end encryption for privacy. View restaurant and shop history directly in Maps.</a:t>
            </a:r>
            <a:endParaRPr lang="en-US" sz="1200" dirty="0"/>
          </a:p>
        </p:txBody>
      </p:sp>
      <p:pic>
        <p:nvPicPr>
          <p:cNvPr id="10" name="Image 4" descr="/var/folders/1y/yzhkrds14j1gm67qjvlds8tm7vvy2b/T/icon-icon-m09p9vi5r-176783671455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5" y="3352800"/>
            <a:ext cx="190500" cy="1905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152525" y="3305175"/>
            <a:ext cx="478059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Preferred Routes</a:t>
            </a:r>
            <a:endParaRPr lang="en-US" sz="1500" dirty="0"/>
          </a:p>
        </p:txBody>
      </p:sp>
      <p:sp>
        <p:nvSpPr>
          <p:cNvPr id="12" name="Text 5"/>
          <p:cNvSpPr/>
          <p:nvPr/>
        </p:nvSpPr>
        <p:spPr>
          <a:xfrm>
            <a:off x="1152525" y="3609975"/>
            <a:ext cx="478059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On-device intelligence learns your daily commutes, presents preferred routes, and notifies of delays with alternative suggestions.</a:t>
            </a:r>
            <a:endParaRPr lang="en-US" sz="1200" dirty="0"/>
          </a:p>
        </p:txBody>
      </p:sp>
      <p:pic>
        <p:nvPicPr>
          <p:cNvPr id="13" name="Image 5" descr="/var/folders/1y/yzhkrds14j1gm67qjvlds8tm7vvy2b/T/icon-icon-yyyw6gx9u-176783671460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725" y="4572000"/>
            <a:ext cx="214313" cy="19050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176338" y="4524375"/>
            <a:ext cx="475559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Airport Navigation</a:t>
            </a:r>
            <a:endParaRPr lang="en-US" sz="1500" dirty="0"/>
          </a:p>
        </p:txBody>
      </p:sp>
      <p:sp>
        <p:nvSpPr>
          <p:cNvPr id="15" name="Text 7"/>
          <p:cNvSpPr/>
          <p:nvPr/>
        </p:nvSpPr>
        <p:spPr>
          <a:xfrm>
            <a:off x="1176338" y="4829175"/>
            <a:ext cx="475559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Boarding passes in Wallet now provide direct links to Maps for seamless airport navigation.</a:t>
            </a:r>
            <a:endParaRPr lang="en-US" sz="1200" dirty="0"/>
          </a:p>
        </p:txBody>
      </p:sp>
      <p:pic>
        <p:nvPicPr>
          <p:cNvPr id="16" name="Image 6" descr="/var/folders/1y/yzhkrds14j1gm67qjvlds8tm7vvy2b/T/icon-bg-0w02968j2-176783671464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219200"/>
            <a:ext cx="5486400" cy="4610100"/>
          </a:xfrm>
          <a:prstGeom prst="rect">
            <a:avLst/>
          </a:prstGeom>
        </p:spPr>
      </p:pic>
      <p:pic>
        <p:nvPicPr>
          <p:cNvPr id="17" name="Image 7" descr="/var/folders/1y/yzhkrds14j1gm67qjvlds8tm7vvy2b/T/icon-bg-icon-oofo44pot-176783671472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6525" y="1457325"/>
            <a:ext cx="476250" cy="47625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7115175" y="1524000"/>
            <a:ext cx="18155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Wallet</a:t>
            </a:r>
            <a:endParaRPr lang="en-US" sz="2250" dirty="0"/>
          </a:p>
        </p:txBody>
      </p:sp>
      <p:pic>
        <p:nvPicPr>
          <p:cNvPr id="19" name="Image 8" descr="/var/folders/1y/yzhkrds14j1gm67qjvlds8tm7vvy2b/T/icon-icon-dmct4hp8w-176783671476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2133600"/>
            <a:ext cx="214313" cy="190500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6967538" y="2085975"/>
            <a:ext cx="475559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Payment Options</a:t>
            </a:r>
            <a:endParaRPr lang="en-US" sz="1500" dirty="0"/>
          </a:p>
        </p:txBody>
      </p:sp>
      <p:sp>
        <p:nvSpPr>
          <p:cNvPr id="21" name="Text 10"/>
          <p:cNvSpPr/>
          <p:nvPr/>
        </p:nvSpPr>
        <p:spPr>
          <a:xfrm>
            <a:off x="6967538" y="2390775"/>
            <a:ext cx="475559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Choose installments or rewards when making in-store purchases with Apple Pay.</a:t>
            </a:r>
            <a:endParaRPr lang="en-US" sz="1200" dirty="0"/>
          </a:p>
        </p:txBody>
      </p:sp>
      <p:pic>
        <p:nvPicPr>
          <p:cNvPr id="22" name="Image 9" descr="/var/folders/1y/yzhkrds14j1gm67qjvlds8tm7vvy2b/T/icon-icon-2w07ll0bi-176783671480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8925" y="3048000"/>
            <a:ext cx="166688" cy="190500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6919913" y="3000375"/>
            <a:ext cx="48056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Digital Passport</a:t>
            </a:r>
            <a:endParaRPr lang="en-US" sz="1500" dirty="0"/>
          </a:p>
        </p:txBody>
      </p:sp>
      <p:sp>
        <p:nvSpPr>
          <p:cNvPr id="24" name="Text 12"/>
          <p:cNvSpPr/>
          <p:nvPr/>
        </p:nvSpPr>
        <p:spPr>
          <a:xfrm>
            <a:off x="6919913" y="3305175"/>
            <a:ext cx="48056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U.S. users can add digital passport to Wallet for use at select TSA checkpoints, in apps, and in person.</a:t>
            </a:r>
            <a:endParaRPr lang="en-US" sz="1200" dirty="0"/>
          </a:p>
        </p:txBody>
      </p:sp>
      <p:pic>
        <p:nvPicPr>
          <p:cNvPr id="25" name="Image 10" descr="/var/folders/1y/yzhkrds14j1gm67qjvlds8tm7vvy2b/T/icon-icon-nt6d4rimp-176783671485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8925" y="3962400"/>
            <a:ext cx="214313" cy="190500"/>
          </a:xfrm>
          <a:prstGeom prst="rect">
            <a:avLst/>
          </a:prstGeom>
        </p:spPr>
      </p:pic>
      <p:sp>
        <p:nvSpPr>
          <p:cNvPr id="26" name="Text 13"/>
          <p:cNvSpPr/>
          <p:nvPr/>
        </p:nvSpPr>
        <p:spPr>
          <a:xfrm>
            <a:off x="6967538" y="3914775"/>
            <a:ext cx="475559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Refreshed Boarding Passes</a:t>
            </a:r>
            <a:endParaRPr lang="en-US" sz="1500" dirty="0"/>
          </a:p>
        </p:txBody>
      </p:sp>
      <p:sp>
        <p:nvSpPr>
          <p:cNvPr id="27" name="Text 14"/>
          <p:cNvSpPr/>
          <p:nvPr/>
        </p:nvSpPr>
        <p:spPr>
          <a:xfrm>
            <a:off x="6967538" y="4219575"/>
            <a:ext cx="475559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Activities for flight updates, airport maps, Find My for tracking items, and shareable flight status.</a:t>
            </a:r>
            <a:endParaRPr lang="en-US" sz="1200" dirty="0"/>
          </a:p>
        </p:txBody>
      </p:sp>
      <p:pic>
        <p:nvPicPr>
          <p:cNvPr id="28" name="Image 11" descr="/var/folders/1y/yzhkrds14j1gm67qjvlds8tm7vvy2b/T/icon-icon-ubqbwbsa6-176783671489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8925" y="4876800"/>
            <a:ext cx="166688" cy="190500"/>
          </a:xfrm>
          <a:prstGeom prst="rect">
            <a:avLst/>
          </a:prstGeom>
        </p:spPr>
      </p:pic>
      <p:sp>
        <p:nvSpPr>
          <p:cNvPr id="29" name="Text 15"/>
          <p:cNvSpPr/>
          <p:nvPr/>
        </p:nvSpPr>
        <p:spPr>
          <a:xfrm>
            <a:off x="6919913" y="4829175"/>
            <a:ext cx="48056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Order Tracking</a:t>
            </a:r>
            <a:endParaRPr lang="en-US" sz="1500" dirty="0"/>
          </a:p>
        </p:txBody>
      </p:sp>
      <p:sp>
        <p:nvSpPr>
          <p:cNvPr id="30" name="Text 16"/>
          <p:cNvSpPr/>
          <p:nvPr/>
        </p:nvSpPr>
        <p:spPr>
          <a:xfrm>
            <a:off x="6919913" y="5133975"/>
            <a:ext cx="48056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 scans emails to identify and consolidate order tracking details, even for non-Apple Pay purchases.</a:t>
            </a:r>
            <a:endParaRPr lang="en-US" sz="1200" dirty="0"/>
          </a:p>
        </p:txBody>
      </p:sp>
      <p:sp>
        <p:nvSpPr>
          <p:cNvPr id="31" name="Text 17"/>
          <p:cNvSpPr/>
          <p:nvPr/>
        </p:nvSpPr>
        <p:spPr>
          <a:xfrm>
            <a:off x="11627793" y="6467475"/>
            <a:ext cx="55658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11 / 15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6c401akhh-176783671733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8414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Safari &amp; Gaming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Experience</a:t>
            </a:r>
            <a:endParaRPr lang="en-US" sz="3600" dirty="0"/>
          </a:p>
        </p:txBody>
      </p:sp>
      <p:pic>
        <p:nvPicPr>
          <p:cNvPr id="4" name="Image 1" descr="/var/folders/1y/yzhkrds14j1gm67qjvlds8tm7vvy2b/T/icon-bg-rv3f7qbum-176783671753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457200" cy="457200"/>
          </a:xfrm>
          <a:prstGeom prst="rect">
            <a:avLst/>
          </a:prstGeom>
        </p:spPr>
      </p:pic>
      <p:pic>
        <p:nvPicPr>
          <p:cNvPr id="5" name="Image 2" descr="/var/folders/1y/yzhkrds14j1gm67qjvlds8tm7vvy2b/T/icon-icon-4gulidax6-176783671757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333500"/>
            <a:ext cx="228600" cy="228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28700" y="1276350"/>
            <a:ext cx="254463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Redesigned Safari</a:t>
            </a:r>
            <a:endParaRPr lang="en-US" sz="2250" dirty="0"/>
          </a:p>
        </p:txBody>
      </p:sp>
      <p:pic>
        <p:nvPicPr>
          <p:cNvPr id="7" name="Image 3" descr="/var/folders/1y/yzhkrds14j1gm67qjvlds8tm7vvy2b/T/icon-bg-cfxknnjww-176783671761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05000"/>
            <a:ext cx="5410200" cy="177165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95325" y="2143125"/>
            <a:ext cx="518064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Browsing Experience</a:t>
            </a:r>
            <a:endParaRPr lang="en-US" sz="1500" dirty="0"/>
          </a:p>
        </p:txBody>
      </p:sp>
      <p:pic>
        <p:nvPicPr>
          <p:cNvPr id="9" name="Image 4" descr="/var/folders/1y/yzhkrds14j1gm67qjvlds8tm7vvy2b/T/icon-icon-942wrr2va-176783671767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2562225"/>
            <a:ext cx="152400" cy="1524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962025" y="2524125"/>
            <a:ext cx="472934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 pages flow from top edge to bottom for more visible content</a:t>
            </a:r>
            <a:endParaRPr lang="en-US" sz="1200" dirty="0"/>
          </a:p>
        </p:txBody>
      </p:sp>
      <p:pic>
        <p:nvPicPr>
          <p:cNvPr id="11" name="Image 5" descr="/var/folders/1y/yzhkrds14j1gm67qjvlds8tm7vvy2b/T/icon-icon-rtbk15zt2-176783671771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25" y="2905125"/>
            <a:ext cx="152400" cy="15240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962025" y="2867025"/>
            <a:ext cx="392799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navigation with rounded Liquid Glass buttons</a:t>
            </a:r>
            <a:endParaRPr lang="en-US" sz="1200" dirty="0"/>
          </a:p>
        </p:txBody>
      </p:sp>
      <p:pic>
        <p:nvPicPr>
          <p:cNvPr id="13" name="Image 6" descr="/var/folders/1y/yzhkrds14j1gm67qjvlds8tm7vvy2b/T/icon-icon-71fo72u0g-176783671775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3248025"/>
            <a:ext cx="152400" cy="15240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962025" y="3209925"/>
            <a:ext cx="36909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Optional floating tab bar to restore bottom settings</a:t>
            </a:r>
            <a:endParaRPr lang="en-US" sz="1200" dirty="0"/>
          </a:p>
        </p:txBody>
      </p:sp>
      <p:pic>
        <p:nvPicPr>
          <p:cNvPr id="15" name="Image 7" descr="/var/folders/1y/yzhkrds14j1gm67qjvlds8tm7vvy2b/T/icon-bg-favlr6ig3-176783671779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829050"/>
            <a:ext cx="5410200" cy="2228850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695325" y="4067175"/>
            <a:ext cx="518064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Privacy &amp; Design Updates</a:t>
            </a:r>
            <a:endParaRPr lang="en-US" sz="1500" dirty="0"/>
          </a:p>
        </p:txBody>
      </p:sp>
      <p:pic>
        <p:nvPicPr>
          <p:cNvPr id="17" name="Image 8" descr="/var/folders/1y/yzhkrds14j1gm67qjvlds8tm7vvy2b/T/icon-icon-q63vhfixv-176783671786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325" y="4486275"/>
            <a:ext cx="152400" cy="152400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962025" y="4448175"/>
            <a:ext cx="49006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Advanced fingerprinting protection extended to all browsing by default</a:t>
            </a:r>
            <a:endParaRPr lang="en-US" sz="1200" dirty="0"/>
          </a:p>
        </p:txBody>
      </p:sp>
      <p:pic>
        <p:nvPicPr>
          <p:cNvPr id="19" name="Image 9" descr="/var/folders/1y/yzhkrds14j1gm67qjvlds8tm7vvy2b/T/icon-icon-o3l52pbbl-176783671790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325" y="5057775"/>
            <a:ext cx="152400" cy="152400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962025" y="5019675"/>
            <a:ext cx="433304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Full Liquid Glass design integration throughout the interface</a:t>
            </a:r>
            <a:endParaRPr lang="en-US" sz="1200" dirty="0"/>
          </a:p>
        </p:txBody>
      </p:sp>
      <p:pic>
        <p:nvPicPr>
          <p:cNvPr id="21" name="Image 10" descr="/var/folders/1y/yzhkrds14j1gm67qjvlds8tm7vvy2b/T/icon-icon-m9e9xp134-176783671794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325" y="5400675"/>
            <a:ext cx="152400" cy="152400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>
            <a:off x="962025" y="5362575"/>
            <a:ext cx="49006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"Compact" floating tab style joins "Tab Bar" and "Single Tab" options</a:t>
            </a:r>
            <a:endParaRPr lang="en-US" sz="1200" dirty="0"/>
          </a:p>
        </p:txBody>
      </p:sp>
      <p:pic>
        <p:nvPicPr>
          <p:cNvPr id="23" name="Image 11" descr="/var/folders/1y/yzhkrds14j1gm67qjvlds8tm7vvy2b/T/icon-bg-xi98shej7-176783671798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1219200"/>
            <a:ext cx="457200" cy="457200"/>
          </a:xfrm>
          <a:prstGeom prst="rect">
            <a:avLst/>
          </a:prstGeom>
        </p:spPr>
      </p:pic>
      <p:pic>
        <p:nvPicPr>
          <p:cNvPr id="24" name="Image 12" descr="/var/folders/1y/yzhkrds14j1gm67qjvlds8tm7vvy2b/T/icon-icon-3h1pgthhk-1767836718202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0325" y="1333500"/>
            <a:ext cx="285750" cy="228600"/>
          </a:xfrm>
          <a:prstGeom prst="rect">
            <a:avLst/>
          </a:prstGeom>
        </p:spPr>
      </p:pic>
      <p:sp>
        <p:nvSpPr>
          <p:cNvPr id="25" name="Text 10"/>
          <p:cNvSpPr/>
          <p:nvPr/>
        </p:nvSpPr>
        <p:spPr>
          <a:xfrm>
            <a:off x="6896100" y="1276350"/>
            <a:ext cx="31624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Apple Games App</a:t>
            </a:r>
            <a:endParaRPr lang="en-US" sz="2250" dirty="0"/>
          </a:p>
        </p:txBody>
      </p:sp>
      <p:pic>
        <p:nvPicPr>
          <p:cNvPr id="26" name="Image 13" descr="/var/folders/1y/yzhkrds14j1gm67qjvlds8tm7vvy2b/T/icon-bg-umqmqqrc5-176783671824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1905000"/>
            <a:ext cx="5410200" cy="1771650"/>
          </a:xfrm>
          <a:prstGeom prst="rect">
            <a:avLst/>
          </a:prstGeom>
        </p:spPr>
      </p:pic>
      <p:sp>
        <p:nvSpPr>
          <p:cNvPr id="27" name="Text 11"/>
          <p:cNvSpPr/>
          <p:nvPr/>
        </p:nvSpPr>
        <p:spPr>
          <a:xfrm>
            <a:off x="6562725" y="2143125"/>
            <a:ext cx="518064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All-in-One Gaming Hub</a:t>
            </a:r>
            <a:endParaRPr lang="en-US" sz="1500" dirty="0"/>
          </a:p>
        </p:txBody>
      </p:sp>
      <p:pic>
        <p:nvPicPr>
          <p:cNvPr id="28" name="Image 14" descr="/var/folders/1y/yzhkrds14j1gm67qjvlds8tm7vvy2b/T/icon-icon-64iyxmjbz-1767836718299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62725" y="2562225"/>
            <a:ext cx="152400" cy="152400"/>
          </a:xfrm>
          <a:prstGeom prst="rect">
            <a:avLst/>
          </a:prstGeom>
        </p:spPr>
      </p:pic>
      <p:sp>
        <p:nvSpPr>
          <p:cNvPr id="29" name="Text 12"/>
          <p:cNvSpPr/>
          <p:nvPr/>
        </p:nvSpPr>
        <p:spPr>
          <a:xfrm>
            <a:off x="6829425" y="2524125"/>
            <a:ext cx="33947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Central destination for your entire game library</a:t>
            </a:r>
            <a:endParaRPr lang="en-US" sz="1200" dirty="0"/>
          </a:p>
        </p:txBody>
      </p:sp>
      <p:pic>
        <p:nvPicPr>
          <p:cNvPr id="30" name="Image 15" descr="/var/folders/1y/yzhkrds14j1gm67qjvlds8tm7vvy2b/T/icon-icon-uat8wf292-176783671833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62725" y="2905125"/>
            <a:ext cx="171450" cy="152400"/>
          </a:xfrm>
          <a:prstGeom prst="rect">
            <a:avLst/>
          </a:prstGeom>
        </p:spPr>
      </p:pic>
      <p:sp>
        <p:nvSpPr>
          <p:cNvPr id="31" name="Text 13"/>
          <p:cNvSpPr/>
          <p:nvPr/>
        </p:nvSpPr>
        <p:spPr>
          <a:xfrm>
            <a:off x="6848475" y="2867025"/>
            <a:ext cx="397721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Integrates titles from both App Store and Apple Arcade</a:t>
            </a:r>
            <a:endParaRPr lang="en-US" sz="1200" dirty="0"/>
          </a:p>
        </p:txBody>
      </p:sp>
      <p:pic>
        <p:nvPicPr>
          <p:cNvPr id="32" name="Image 16" descr="/var/folders/1y/yzhkrds14j1gm67qjvlds8tm7vvy2b/T/icon-icon-86wcm7jyx-176783671837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62725" y="3248025"/>
            <a:ext cx="152400" cy="152400"/>
          </a:xfrm>
          <a:prstGeom prst="rect">
            <a:avLst/>
          </a:prstGeom>
        </p:spPr>
      </p:pic>
      <p:sp>
        <p:nvSpPr>
          <p:cNvPr id="33" name="Text 14"/>
          <p:cNvSpPr/>
          <p:nvPr/>
        </p:nvSpPr>
        <p:spPr>
          <a:xfrm>
            <a:off x="6829425" y="3209925"/>
            <a:ext cx="39944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Helps rediscover beloved games and find new favorites</a:t>
            </a:r>
            <a:endParaRPr lang="en-US" sz="1200" dirty="0"/>
          </a:p>
        </p:txBody>
      </p:sp>
      <p:pic>
        <p:nvPicPr>
          <p:cNvPr id="34" name="Image 17" descr="/var/folders/1y/yzhkrds14j1gm67qjvlds8tm7vvy2b/T/icon-bg-u1ujeuow2-1767836718408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4600" y="3829050"/>
            <a:ext cx="5410200" cy="2228850"/>
          </a:xfrm>
          <a:prstGeom prst="rect">
            <a:avLst/>
          </a:prstGeom>
        </p:spPr>
      </p:pic>
      <p:sp>
        <p:nvSpPr>
          <p:cNvPr id="35" name="Text 15"/>
          <p:cNvSpPr/>
          <p:nvPr/>
        </p:nvSpPr>
        <p:spPr>
          <a:xfrm>
            <a:off x="6562725" y="4067175"/>
            <a:ext cx="518064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Social &amp; Cross-Platform Features</a:t>
            </a:r>
            <a:endParaRPr lang="en-US" sz="1500" dirty="0"/>
          </a:p>
        </p:txBody>
      </p:sp>
      <p:pic>
        <p:nvPicPr>
          <p:cNvPr id="36" name="Image 18" descr="/var/folders/1y/yzhkrds14j1gm67qjvlds8tm7vvy2b/T/icon-icon-ijnw0zcaq-1767836718469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62725" y="4486275"/>
            <a:ext cx="190500" cy="152400"/>
          </a:xfrm>
          <a:prstGeom prst="rect">
            <a:avLst/>
          </a:prstGeom>
        </p:spPr>
      </p:pic>
      <p:sp>
        <p:nvSpPr>
          <p:cNvPr id="37" name="Text 16"/>
          <p:cNvSpPr/>
          <p:nvPr/>
        </p:nvSpPr>
        <p:spPr>
          <a:xfrm>
            <a:off x="6867525" y="4448175"/>
            <a:ext cx="351990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Connect with friends for multiplayer experiences</a:t>
            </a:r>
            <a:endParaRPr lang="en-US" sz="1200" dirty="0"/>
          </a:p>
        </p:txBody>
      </p:sp>
      <p:pic>
        <p:nvPicPr>
          <p:cNvPr id="38" name="Image 19" descr="/var/folders/1y/yzhkrds14j1gm67qjvlds8tm7vvy2b/T/icon-icon-vdi4c1cko-1767836718508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62725" y="4829175"/>
            <a:ext cx="171450" cy="152400"/>
          </a:xfrm>
          <a:prstGeom prst="rect">
            <a:avLst/>
          </a:prstGeom>
        </p:spPr>
      </p:pic>
      <p:sp>
        <p:nvSpPr>
          <p:cNvPr id="39" name="Text 17"/>
          <p:cNvSpPr/>
          <p:nvPr/>
        </p:nvSpPr>
        <p:spPr>
          <a:xfrm>
            <a:off x="6848475" y="4791075"/>
            <a:ext cx="488061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Game events, recommendations, leaderboards, and "Challenges" mode</a:t>
            </a:r>
            <a:endParaRPr lang="en-US" sz="1200" dirty="0"/>
          </a:p>
        </p:txBody>
      </p:sp>
      <p:pic>
        <p:nvPicPr>
          <p:cNvPr id="40" name="Image 20" descr="/var/folders/1y/yzhkrds14j1gm67qjvlds8tm7vvy2b/T/icon-icon-4iahx9bm2-176783671854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62725" y="5400675"/>
            <a:ext cx="190500" cy="152400"/>
          </a:xfrm>
          <a:prstGeom prst="rect">
            <a:avLst/>
          </a:prstGeom>
        </p:spPr>
      </p:pic>
      <p:sp>
        <p:nvSpPr>
          <p:cNvPr id="41" name="Text 18"/>
          <p:cNvSpPr/>
          <p:nvPr/>
        </p:nvSpPr>
        <p:spPr>
          <a:xfrm>
            <a:off x="6867525" y="5362575"/>
            <a:ext cx="486060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Cross-platform functionality with macOS for stats and inviting friends</a:t>
            </a:r>
            <a:endParaRPr lang="en-US" sz="1200" dirty="0"/>
          </a:p>
        </p:txBody>
      </p:sp>
      <p:sp>
        <p:nvSpPr>
          <p:cNvPr id="42" name="Text 19"/>
          <p:cNvSpPr/>
          <p:nvPr/>
        </p:nvSpPr>
        <p:spPr>
          <a:xfrm>
            <a:off x="11609189" y="6467475"/>
            <a:ext cx="57519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 / 15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by5mk9v40-176783672112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8414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Additional App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Improvements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8414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functionality across core iOS applications</a:t>
            </a:r>
            <a:endParaRPr lang="en-US" sz="1500" dirty="0"/>
          </a:p>
        </p:txBody>
      </p:sp>
      <p:pic>
        <p:nvPicPr>
          <p:cNvPr id="5" name="Image 1" descr="/var/folders/1y/yzhkrds14j1gm67qjvlds8tm7vvy2b/T/icon-bg-yifadhyn2-176783672132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2590800" cy="2266950"/>
          </a:xfrm>
          <a:prstGeom prst="rect">
            <a:avLst/>
          </a:prstGeom>
        </p:spPr>
      </p:pic>
      <p:pic>
        <p:nvPicPr>
          <p:cNvPr id="6" name="Image 2" descr="/var/folders/1y/yzhkrds14j1gm67qjvlds8tm7vvy2b/T/icon-icon-pa9s6mzj8-176783672137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771650"/>
            <a:ext cx="250031" cy="285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1556" y="1762125"/>
            <a:ext cx="79962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Notes</a:t>
            </a:r>
            <a:endParaRPr lang="en-US" sz="1800" dirty="0"/>
          </a:p>
        </p:txBody>
      </p:sp>
      <p:pic>
        <p:nvPicPr>
          <p:cNvPr id="8" name="Image 3" descr="/var/folders/1y/yzhkrds14j1gm67qjvlds8tm7vvy2b/T/icon-icon-rww5zcq06-176783672140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2238375"/>
            <a:ext cx="114300" cy="1143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23925" y="2181225"/>
            <a:ext cx="210693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Record and transcribe calls directly into notes</a:t>
            </a:r>
            <a:endParaRPr lang="en-US" sz="1200" dirty="0"/>
          </a:p>
        </p:txBody>
      </p:sp>
      <p:pic>
        <p:nvPicPr>
          <p:cNvPr id="10" name="Image 4" descr="/var/folders/1y/yzhkrds14j1gm67qjvlds8tm7vvy2b/T/icon-icon-4g2ro6sz0-176783672150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25" y="2733675"/>
            <a:ext cx="114300" cy="1143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923925" y="2676525"/>
            <a:ext cx="210693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Markdown now available as export option</a:t>
            </a:r>
            <a:endParaRPr lang="en-US" sz="1200" dirty="0"/>
          </a:p>
        </p:txBody>
      </p:sp>
      <p:pic>
        <p:nvPicPr>
          <p:cNvPr id="12" name="Image 5" descr="/var/folders/1y/yzhkrds14j1gm67qjvlds8tm7vvy2b/T/icon-bg-si80vh0x2-176783672156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0" y="1562100"/>
            <a:ext cx="2590800" cy="2266950"/>
          </a:xfrm>
          <a:prstGeom prst="rect">
            <a:avLst/>
          </a:prstGeom>
        </p:spPr>
      </p:pic>
      <p:pic>
        <p:nvPicPr>
          <p:cNvPr id="13" name="Image 6" descr="/var/folders/1y/yzhkrds14j1gm67qjvlds8tm7vvy2b/T/icon-icon-av8lejcun-176783672162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5225" y="1771650"/>
            <a:ext cx="250031" cy="28575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4069556" y="1762125"/>
            <a:ext cx="129730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Reminders</a:t>
            </a:r>
            <a:endParaRPr lang="en-US" sz="1800" dirty="0"/>
          </a:p>
        </p:txBody>
      </p:sp>
      <p:pic>
        <p:nvPicPr>
          <p:cNvPr id="15" name="Image 7" descr="/var/folders/1y/yzhkrds14j1gm67qjvlds8tm7vvy2b/T/icon-icon-9oxs06z1f-176783672165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1425" y="2238375"/>
            <a:ext cx="114300" cy="114300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3971925" y="2181225"/>
            <a:ext cx="210693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 Reminders control to Control Center</a:t>
            </a:r>
            <a:endParaRPr lang="en-US" sz="1200" dirty="0"/>
          </a:p>
        </p:txBody>
      </p:sp>
      <p:pic>
        <p:nvPicPr>
          <p:cNvPr id="17" name="Image 8" descr="/var/folders/1y/yzhkrds14j1gm67qjvlds8tm7vvy2b/T/icon-icon-o6wdjpti0-176783672170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1425" y="2733675"/>
            <a:ext cx="114300" cy="114300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3971925" y="2676525"/>
            <a:ext cx="210693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Quick creation of reminders from anywhere</a:t>
            </a:r>
            <a:endParaRPr lang="en-US" sz="1200" dirty="0"/>
          </a:p>
        </p:txBody>
      </p:sp>
      <p:pic>
        <p:nvPicPr>
          <p:cNvPr id="19" name="Image 9" descr="/var/folders/1y/yzhkrds14j1gm67qjvlds8tm7vvy2b/T/icon-bg-7m4kh177z-1767836721742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1562100"/>
            <a:ext cx="2590800" cy="2266950"/>
          </a:xfrm>
          <a:prstGeom prst="rect">
            <a:avLst/>
          </a:prstGeom>
        </p:spPr>
      </p:pic>
      <p:pic>
        <p:nvPicPr>
          <p:cNvPr id="20" name="Image 10" descr="/var/folders/1y/yzhkrds14j1gm67qjvlds8tm7vvy2b/T/icon-icon-ahqv4im9o-176783672179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4625" y="1771650"/>
            <a:ext cx="285750" cy="285750"/>
          </a:xfrm>
          <a:prstGeom prst="rect">
            <a:avLst/>
          </a:prstGeom>
        </p:spPr>
      </p:pic>
      <p:sp>
        <p:nvSpPr>
          <p:cNvPr id="21" name="Text 8"/>
          <p:cNvSpPr/>
          <p:nvPr/>
        </p:nvSpPr>
        <p:spPr>
          <a:xfrm>
            <a:off x="6924675" y="1762125"/>
            <a:ext cx="66255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Files</a:t>
            </a:r>
            <a:endParaRPr lang="en-US" sz="1800" dirty="0"/>
          </a:p>
        </p:txBody>
      </p:sp>
      <p:pic>
        <p:nvPicPr>
          <p:cNvPr id="22" name="Image 11" descr="/var/folders/1y/yzhkrds14j1gm67qjvlds8tm7vvy2b/T/icon-icon-slnrfdcf1-176783672183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0825" y="2238375"/>
            <a:ext cx="114300" cy="114300"/>
          </a:xfrm>
          <a:prstGeom prst="rect">
            <a:avLst/>
          </a:prstGeom>
        </p:spPr>
      </p:pic>
      <p:sp>
        <p:nvSpPr>
          <p:cNvPr id="23" name="Text 9"/>
          <p:cNvSpPr/>
          <p:nvPr/>
        </p:nvSpPr>
        <p:spPr>
          <a:xfrm>
            <a:off x="6791325" y="2181225"/>
            <a:ext cx="210693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Folder customization with colors and icons</a:t>
            </a:r>
            <a:endParaRPr lang="en-US" sz="1200" dirty="0"/>
          </a:p>
        </p:txBody>
      </p:sp>
      <p:pic>
        <p:nvPicPr>
          <p:cNvPr id="24" name="Image 12" descr="/var/folders/1y/yzhkrds14j1gm67qjvlds8tm7vvy2b/T/icon-icon-odcbo5sb9-176783672187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0825" y="2733675"/>
            <a:ext cx="114300" cy="114300"/>
          </a:xfrm>
          <a:prstGeom prst="rect">
            <a:avLst/>
          </a:prstGeom>
        </p:spPr>
      </p:pic>
      <p:sp>
        <p:nvSpPr>
          <p:cNvPr id="25" name="Text 10"/>
          <p:cNvSpPr/>
          <p:nvPr/>
        </p:nvSpPr>
        <p:spPr>
          <a:xfrm>
            <a:off x="6791325" y="2676525"/>
            <a:ext cx="210693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Set default apps for specific file types</a:t>
            </a:r>
            <a:endParaRPr lang="en-US" sz="1200" dirty="0"/>
          </a:p>
        </p:txBody>
      </p:sp>
      <p:pic>
        <p:nvPicPr>
          <p:cNvPr id="26" name="Image 13" descr="/var/folders/1y/yzhkrds14j1gm67qjvlds8tm7vvy2b/T/icon-icon-a6c44cil0-176783672191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0825" y="3228975"/>
            <a:ext cx="114300" cy="114300"/>
          </a:xfrm>
          <a:prstGeom prst="rect">
            <a:avLst/>
          </a:prstGeom>
        </p:spPr>
      </p:pic>
      <p:sp>
        <p:nvSpPr>
          <p:cNvPr id="27" name="Text 11"/>
          <p:cNvSpPr/>
          <p:nvPr/>
        </p:nvSpPr>
        <p:spPr>
          <a:xfrm>
            <a:off x="6791325" y="3171825"/>
            <a:ext cx="210693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audio files directly as ringtones</a:t>
            </a:r>
            <a:endParaRPr lang="en-US" sz="1200" dirty="0"/>
          </a:p>
        </p:txBody>
      </p:sp>
      <p:pic>
        <p:nvPicPr>
          <p:cNvPr id="28" name="Image 14" descr="/var/folders/1y/yzhkrds14j1gm67qjvlds8tm7vvy2b/T/icon-bg-n6xvb3icl-1767836721958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0" y="1562100"/>
            <a:ext cx="2590800" cy="2266950"/>
          </a:xfrm>
          <a:prstGeom prst="rect">
            <a:avLst/>
          </a:prstGeom>
        </p:spPr>
      </p:pic>
      <p:pic>
        <p:nvPicPr>
          <p:cNvPr id="29" name="Image 15" descr="/var/folders/1y/yzhkrds14j1gm67qjvlds8tm7vvy2b/T/icon-icon-1myajwy7e-1767836722009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44025" y="1771650"/>
            <a:ext cx="285750" cy="285750"/>
          </a:xfrm>
          <a:prstGeom prst="rect">
            <a:avLst/>
          </a:prstGeom>
        </p:spPr>
      </p:pic>
      <p:sp>
        <p:nvSpPr>
          <p:cNvPr id="30" name="Text 12"/>
          <p:cNvSpPr/>
          <p:nvPr/>
        </p:nvSpPr>
        <p:spPr>
          <a:xfrm>
            <a:off x="9744075" y="1762125"/>
            <a:ext cx="77759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Clock</a:t>
            </a:r>
            <a:endParaRPr lang="en-US" sz="1800" dirty="0"/>
          </a:p>
        </p:txBody>
      </p:sp>
      <p:pic>
        <p:nvPicPr>
          <p:cNvPr id="31" name="Image 16" descr="/var/folders/1y/yzhkrds14j1gm67qjvlds8tm7vvy2b/T/icon-icon-pz2f16pb9-176783672205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20225" y="2238375"/>
            <a:ext cx="114300" cy="114300"/>
          </a:xfrm>
          <a:prstGeom prst="rect">
            <a:avLst/>
          </a:prstGeom>
        </p:spPr>
      </p:pic>
      <p:sp>
        <p:nvSpPr>
          <p:cNvPr id="32" name="Text 13"/>
          <p:cNvSpPr/>
          <p:nvPr/>
        </p:nvSpPr>
        <p:spPr>
          <a:xfrm>
            <a:off x="9610725" y="2181225"/>
            <a:ext cx="210693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Customizable alarm snooze (1-15 minutes)</a:t>
            </a:r>
            <a:endParaRPr lang="en-US" sz="1200" dirty="0"/>
          </a:p>
        </p:txBody>
      </p:sp>
      <p:pic>
        <p:nvPicPr>
          <p:cNvPr id="33" name="Image 17" descr="/var/folders/1y/yzhkrds14j1gm67qjvlds8tm7vvy2b/T/icon-icon-jxqnl9hkq-1767836722091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20225" y="2733675"/>
            <a:ext cx="114300" cy="114300"/>
          </a:xfrm>
          <a:prstGeom prst="rect">
            <a:avLst/>
          </a:prstGeom>
        </p:spPr>
      </p:pic>
      <p:sp>
        <p:nvSpPr>
          <p:cNvPr id="34" name="Text 14"/>
          <p:cNvSpPr/>
          <p:nvPr/>
        </p:nvSpPr>
        <p:spPr>
          <a:xfrm>
            <a:off x="9610725" y="2676525"/>
            <a:ext cx="210693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Larger alarm stop/snooze buttons</a:t>
            </a:r>
            <a:endParaRPr lang="en-US" sz="1200" dirty="0"/>
          </a:p>
        </p:txBody>
      </p:sp>
      <p:pic>
        <p:nvPicPr>
          <p:cNvPr id="35" name="Image 18" descr="/var/folders/1y/yzhkrds14j1gm67qjvlds8tm7vvy2b/T/icon-bg-4m21joq6n-176783672213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4057650"/>
            <a:ext cx="2590800" cy="2266950"/>
          </a:xfrm>
          <a:prstGeom prst="rect">
            <a:avLst/>
          </a:prstGeom>
        </p:spPr>
      </p:pic>
      <p:pic>
        <p:nvPicPr>
          <p:cNvPr id="36" name="Image 19" descr="/var/folders/1y/yzhkrds14j1gm67qjvlds8tm7vvy2b/T/icon-icon-k6zdh7oka-176783672218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7225" y="4267200"/>
            <a:ext cx="214313" cy="285750"/>
          </a:xfrm>
          <a:prstGeom prst="rect">
            <a:avLst/>
          </a:prstGeom>
        </p:spPr>
      </p:pic>
      <p:sp>
        <p:nvSpPr>
          <p:cNvPr id="37" name="Text 15"/>
          <p:cNvSpPr/>
          <p:nvPr/>
        </p:nvSpPr>
        <p:spPr>
          <a:xfrm>
            <a:off x="985838" y="4257675"/>
            <a:ext cx="125012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Calculator</a:t>
            </a:r>
            <a:endParaRPr lang="en-US" sz="1800" dirty="0"/>
          </a:p>
        </p:txBody>
      </p:sp>
      <p:pic>
        <p:nvPicPr>
          <p:cNvPr id="38" name="Image 20" descr="/var/folders/1y/yzhkrds14j1gm67qjvlds8tm7vvy2b/T/icon-icon-cjkmvbcwt-176783672222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3425" y="4733925"/>
            <a:ext cx="114300" cy="114300"/>
          </a:xfrm>
          <a:prstGeom prst="rect">
            <a:avLst/>
          </a:prstGeom>
        </p:spPr>
      </p:pic>
      <p:sp>
        <p:nvSpPr>
          <p:cNvPr id="39" name="Text 16"/>
          <p:cNvSpPr/>
          <p:nvPr/>
        </p:nvSpPr>
        <p:spPr>
          <a:xfrm>
            <a:off x="923925" y="4676775"/>
            <a:ext cx="210693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Math Notes support for equations in 3 variables</a:t>
            </a:r>
            <a:endParaRPr lang="en-US" sz="1200" dirty="0"/>
          </a:p>
        </p:txBody>
      </p:sp>
      <p:pic>
        <p:nvPicPr>
          <p:cNvPr id="40" name="Image 21" descr="/var/folders/1y/yzhkrds14j1gm67qjvlds8tm7vvy2b/T/icon-icon-1mxa3r3np-1767836722268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3425" y="5229225"/>
            <a:ext cx="114300" cy="114300"/>
          </a:xfrm>
          <a:prstGeom prst="rect">
            <a:avLst/>
          </a:prstGeom>
        </p:spPr>
      </p:pic>
      <p:sp>
        <p:nvSpPr>
          <p:cNvPr id="41" name="Text 17"/>
          <p:cNvSpPr/>
          <p:nvPr/>
        </p:nvSpPr>
        <p:spPr>
          <a:xfrm>
            <a:off x="923925" y="5172075"/>
            <a:ext cx="210693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3D graph visualization capabilities</a:t>
            </a:r>
            <a:endParaRPr lang="en-US" sz="1200" dirty="0"/>
          </a:p>
        </p:txBody>
      </p:sp>
      <p:pic>
        <p:nvPicPr>
          <p:cNvPr id="42" name="Image 22" descr="/var/folders/1y/yzhkrds14j1gm67qjvlds8tm7vvy2b/T/icon-bg-0s4erx3f0-176783672230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05200" y="4057650"/>
            <a:ext cx="2590800" cy="2266950"/>
          </a:xfrm>
          <a:prstGeom prst="rect">
            <a:avLst/>
          </a:prstGeom>
        </p:spPr>
      </p:pic>
      <p:pic>
        <p:nvPicPr>
          <p:cNvPr id="43" name="Image 23" descr="/var/folders/1y/yzhkrds14j1gm67qjvlds8tm7vvy2b/T/icon-icon-iybl2qoet-1767836722360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705225" y="4267200"/>
            <a:ext cx="285750" cy="285750"/>
          </a:xfrm>
          <a:prstGeom prst="rect">
            <a:avLst/>
          </a:prstGeom>
        </p:spPr>
      </p:pic>
      <p:sp>
        <p:nvSpPr>
          <p:cNvPr id="44" name="Text 18"/>
          <p:cNvSpPr/>
          <p:nvPr/>
        </p:nvSpPr>
        <p:spPr>
          <a:xfrm>
            <a:off x="4105275" y="4257675"/>
            <a:ext cx="131040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Passwords</a:t>
            </a:r>
            <a:endParaRPr lang="en-US" sz="1800" dirty="0"/>
          </a:p>
        </p:txBody>
      </p:sp>
      <p:pic>
        <p:nvPicPr>
          <p:cNvPr id="45" name="Image 24" descr="/var/folders/1y/yzhkrds14j1gm67qjvlds8tm7vvy2b/T/icon-icon-s8x5pz11a-176783672240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781425" y="4733925"/>
            <a:ext cx="114300" cy="114300"/>
          </a:xfrm>
          <a:prstGeom prst="rect">
            <a:avLst/>
          </a:prstGeom>
        </p:spPr>
      </p:pic>
      <p:sp>
        <p:nvSpPr>
          <p:cNvPr id="46" name="Text 19"/>
          <p:cNvSpPr/>
          <p:nvPr/>
        </p:nvSpPr>
        <p:spPr>
          <a:xfrm>
            <a:off x="3971925" y="4676775"/>
            <a:ext cx="210693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Password history with change dates</a:t>
            </a:r>
            <a:endParaRPr lang="en-US" sz="1200" dirty="0"/>
          </a:p>
        </p:txBody>
      </p:sp>
      <p:pic>
        <p:nvPicPr>
          <p:cNvPr id="47" name="Image 25" descr="/var/folders/1y/yzhkrds14j1gm67qjvlds8tm7vvy2b/T/icon-icon-vdon7eb6q-1767836722442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81425" y="5229225"/>
            <a:ext cx="114300" cy="114300"/>
          </a:xfrm>
          <a:prstGeom prst="rect">
            <a:avLst/>
          </a:prstGeom>
        </p:spPr>
      </p:pic>
      <p:sp>
        <p:nvSpPr>
          <p:cNvPr id="48" name="Text 20"/>
          <p:cNvSpPr/>
          <p:nvPr/>
        </p:nvSpPr>
        <p:spPr>
          <a:xfrm>
            <a:off x="3971925" y="5172075"/>
            <a:ext cx="210693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Secure export to other password managers</a:t>
            </a:r>
            <a:endParaRPr lang="en-US" sz="1200" dirty="0"/>
          </a:p>
        </p:txBody>
      </p:sp>
      <p:pic>
        <p:nvPicPr>
          <p:cNvPr id="49" name="Image 26" descr="/var/folders/1y/yzhkrds14j1gm67qjvlds8tm7vvy2b/T/icon-bg-7th19gf2a-1767836722483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24600" y="4057650"/>
            <a:ext cx="2590800" cy="2266950"/>
          </a:xfrm>
          <a:prstGeom prst="rect">
            <a:avLst/>
          </a:prstGeom>
        </p:spPr>
      </p:pic>
      <p:pic>
        <p:nvPicPr>
          <p:cNvPr id="50" name="Image 27" descr="/var/folders/1y/yzhkrds14j1gm67qjvlds8tm7vvy2b/T/icon-icon-ok8hyu7ay-1767836722537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24625" y="4267200"/>
            <a:ext cx="250031" cy="285750"/>
          </a:xfrm>
          <a:prstGeom prst="rect">
            <a:avLst/>
          </a:prstGeom>
        </p:spPr>
      </p:pic>
      <p:sp>
        <p:nvSpPr>
          <p:cNvPr id="51" name="Text 21"/>
          <p:cNvSpPr/>
          <p:nvPr/>
        </p:nvSpPr>
        <p:spPr>
          <a:xfrm>
            <a:off x="6888956" y="4257675"/>
            <a:ext cx="96229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Journal</a:t>
            </a:r>
            <a:endParaRPr lang="en-US" sz="1800" dirty="0"/>
          </a:p>
        </p:txBody>
      </p:sp>
      <p:pic>
        <p:nvPicPr>
          <p:cNvPr id="52" name="Image 28" descr="/var/folders/1y/yzhkrds14j1gm67qjvlds8tm7vvy2b/T/icon-icon-w2uw6q29z-1767836722577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00825" y="4733925"/>
            <a:ext cx="114300" cy="114300"/>
          </a:xfrm>
          <a:prstGeom prst="rect">
            <a:avLst/>
          </a:prstGeom>
        </p:spPr>
      </p:pic>
      <p:sp>
        <p:nvSpPr>
          <p:cNvPr id="53" name="Text 22"/>
          <p:cNvSpPr/>
          <p:nvPr/>
        </p:nvSpPr>
        <p:spPr>
          <a:xfrm>
            <a:off x="6791325" y="4676775"/>
            <a:ext cx="210693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multiple distinct journals</a:t>
            </a:r>
            <a:endParaRPr lang="en-US" sz="1200" dirty="0"/>
          </a:p>
        </p:txBody>
      </p:sp>
      <p:pic>
        <p:nvPicPr>
          <p:cNvPr id="54" name="Image 29" descr="/var/folders/1y/yzhkrds14j1gm67qjvlds8tm7vvy2b/T/icon-icon-sqcsuomjh-1767836722616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600825" y="5229225"/>
            <a:ext cx="114300" cy="114300"/>
          </a:xfrm>
          <a:prstGeom prst="rect">
            <a:avLst/>
          </a:prstGeom>
        </p:spPr>
      </p:pic>
      <p:sp>
        <p:nvSpPr>
          <p:cNvPr id="55" name="Text 23"/>
          <p:cNvSpPr/>
          <p:nvPr/>
        </p:nvSpPr>
        <p:spPr>
          <a:xfrm>
            <a:off x="6791325" y="5172075"/>
            <a:ext cx="210693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Organize entries across different journals</a:t>
            </a:r>
            <a:endParaRPr lang="en-US" sz="1200" dirty="0"/>
          </a:p>
        </p:txBody>
      </p:sp>
      <p:pic>
        <p:nvPicPr>
          <p:cNvPr id="56" name="Image 30" descr="/var/folders/1y/yzhkrds14j1gm67qjvlds8tm7vvy2b/T/icon-bg-wvolkowvi-1767836722658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144000" y="4057650"/>
            <a:ext cx="2590800" cy="2266950"/>
          </a:xfrm>
          <a:prstGeom prst="rect">
            <a:avLst/>
          </a:prstGeom>
        </p:spPr>
      </p:pic>
      <p:pic>
        <p:nvPicPr>
          <p:cNvPr id="57" name="Image 31" descr="/var/folders/1y/yzhkrds14j1gm67qjvlds8tm7vvy2b/T/icon-icon-qz3ksy4pg-176783672271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344025" y="4267200"/>
            <a:ext cx="214313" cy="285750"/>
          </a:xfrm>
          <a:prstGeom prst="rect">
            <a:avLst/>
          </a:prstGeom>
        </p:spPr>
      </p:pic>
      <p:sp>
        <p:nvSpPr>
          <p:cNvPr id="58" name="Text 24"/>
          <p:cNvSpPr/>
          <p:nvPr/>
        </p:nvSpPr>
        <p:spPr>
          <a:xfrm>
            <a:off x="9672638" y="4257675"/>
            <a:ext cx="147947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Preview App</a:t>
            </a:r>
            <a:endParaRPr lang="en-US" sz="1800" dirty="0"/>
          </a:p>
        </p:txBody>
      </p:sp>
      <p:pic>
        <p:nvPicPr>
          <p:cNvPr id="59" name="Image 32" descr="/var/folders/1y/yzhkrds14j1gm67qjvlds8tm7vvy2b/T/icon-icon-gumf56v7r-1767836722750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420225" y="4733925"/>
            <a:ext cx="114300" cy="114300"/>
          </a:xfrm>
          <a:prstGeom prst="rect">
            <a:avLst/>
          </a:prstGeom>
        </p:spPr>
      </p:pic>
      <p:sp>
        <p:nvSpPr>
          <p:cNvPr id="60" name="Text 25"/>
          <p:cNvSpPr/>
          <p:nvPr/>
        </p:nvSpPr>
        <p:spPr>
          <a:xfrm>
            <a:off x="9610725" y="4676775"/>
            <a:ext cx="210693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Mac Preview now on iPhone and iPad</a:t>
            </a:r>
            <a:endParaRPr lang="en-US" sz="1200" dirty="0"/>
          </a:p>
        </p:txBody>
      </p:sp>
      <p:pic>
        <p:nvPicPr>
          <p:cNvPr id="61" name="Image 33" descr="/var/folders/1y/yzhkrds14j1gm67qjvlds8tm7vvy2b/T/icon-icon-6y30qzhfm-176783672279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420225" y="5229225"/>
            <a:ext cx="114300" cy="114300"/>
          </a:xfrm>
          <a:prstGeom prst="rect">
            <a:avLst/>
          </a:prstGeom>
        </p:spPr>
      </p:pic>
      <p:sp>
        <p:nvSpPr>
          <p:cNvPr id="62" name="Text 26"/>
          <p:cNvSpPr/>
          <p:nvPr/>
        </p:nvSpPr>
        <p:spPr>
          <a:xfrm>
            <a:off x="9610725" y="5172075"/>
            <a:ext cx="210693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PDF viewing, creation and annotation</a:t>
            </a:r>
            <a:endParaRPr lang="en-US" sz="1200" dirty="0"/>
          </a:p>
        </p:txBody>
      </p:sp>
      <p:pic>
        <p:nvPicPr>
          <p:cNvPr id="63" name="Image 34" descr="/var/folders/1y/yzhkrds14j1gm67qjvlds8tm7vvy2b/T/icon-icon-37f5dk9sb-1767836722825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420225" y="5724525"/>
            <a:ext cx="114300" cy="114300"/>
          </a:xfrm>
          <a:prstGeom prst="rect">
            <a:avLst/>
          </a:prstGeom>
        </p:spPr>
      </p:pic>
      <p:sp>
        <p:nvSpPr>
          <p:cNvPr id="64" name="Text 27"/>
          <p:cNvSpPr/>
          <p:nvPr/>
        </p:nvSpPr>
        <p:spPr>
          <a:xfrm>
            <a:off x="9610725" y="5667375"/>
            <a:ext cx="210693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editing tools (crop, flip, rotate)</a:t>
            </a:r>
            <a:endParaRPr lang="en-US" sz="1200" dirty="0"/>
          </a:p>
        </p:txBody>
      </p:sp>
      <p:sp>
        <p:nvSpPr>
          <p:cNvPr id="65" name="Text 28"/>
          <p:cNvSpPr/>
          <p:nvPr/>
        </p:nvSpPr>
        <p:spPr>
          <a:xfrm>
            <a:off x="11606064" y="6467475"/>
            <a:ext cx="57831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13 / 15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shk5twvr2-176783672535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686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8414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Release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Timeline</a:t>
            </a:r>
            <a:endParaRPr lang="en-US" sz="3600" dirty="0"/>
          </a:p>
        </p:txBody>
      </p:sp>
      <p:pic>
        <p:nvPicPr>
          <p:cNvPr id="4" name="Image 1" descr="/var/folders/1y/yzhkrds14j1gm67qjvlds8tm7vvy2b/T/icon-svg-06t42y7hh-176783672557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10477500" cy="1714500"/>
          </a:xfrm>
          <a:prstGeom prst="rect">
            <a:avLst/>
          </a:prstGeom>
        </p:spPr>
      </p:pic>
      <p:pic>
        <p:nvPicPr>
          <p:cNvPr id="5" name="Image 2" descr="/var/folders/1y/yzhkrds14j1gm67qjvlds8tm7vvy2b/T/icon-bg-xlgvxzurn-176783672563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86200"/>
            <a:ext cx="3555950" cy="2190750"/>
          </a:xfrm>
          <a:prstGeom prst="rect">
            <a:avLst/>
          </a:prstGeom>
        </p:spPr>
      </p:pic>
      <p:pic>
        <p:nvPicPr>
          <p:cNvPr id="6" name="Image 3" descr="/var/folders/1y/yzhkrds14j1gm67qjvlds8tm7vvy2b/T/icon-bg-icon-9ll5hme4p-176783672569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4124325"/>
            <a:ext cx="457200" cy="4572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304925" y="4200525"/>
            <a:ext cx="177682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Announcement</a:t>
            </a:r>
            <a:endParaRPr lang="en-US" sz="1800" dirty="0"/>
          </a:p>
        </p:txBody>
      </p:sp>
      <p:sp>
        <p:nvSpPr>
          <p:cNvPr id="8" name="Text 2"/>
          <p:cNvSpPr/>
          <p:nvPr/>
        </p:nvSpPr>
        <p:spPr>
          <a:xfrm>
            <a:off x="695325" y="4733925"/>
            <a:ext cx="32625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June 9, 2025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695325" y="5076825"/>
            <a:ext cx="32625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Officially unveiled at Apple's Worldwide Developers Conference (WWDC)</a:t>
            </a:r>
            <a:endParaRPr lang="en-US" sz="1200" dirty="0"/>
          </a:p>
        </p:txBody>
      </p:sp>
      <p:sp>
        <p:nvSpPr>
          <p:cNvPr id="10" name="Text 4"/>
          <p:cNvSpPr/>
          <p:nvPr/>
        </p:nvSpPr>
        <p:spPr>
          <a:xfrm>
            <a:off x="695325" y="5610225"/>
            <a:ext cx="32625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Developer beta immediately available</a:t>
            </a:r>
            <a:endParaRPr lang="en-US" sz="1200" dirty="0"/>
          </a:p>
        </p:txBody>
      </p:sp>
      <p:pic>
        <p:nvPicPr>
          <p:cNvPr id="11" name="Image 4" descr="/var/folders/1y/yzhkrds14j1gm67qjvlds8tm7vvy2b/T/icon-bg-ijz48bfgy-176783672573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950" y="3886200"/>
            <a:ext cx="3555950" cy="2190750"/>
          </a:xfrm>
          <a:prstGeom prst="rect">
            <a:avLst/>
          </a:prstGeom>
        </p:spPr>
      </p:pic>
      <p:pic>
        <p:nvPicPr>
          <p:cNvPr id="12" name="Image 5" descr="/var/folders/1y/yzhkrds14j1gm67qjvlds8tm7vvy2b/T/icon-bg-icon-64s1i4clg-176783672579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075" y="4124325"/>
            <a:ext cx="457200" cy="45720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165675" y="4200525"/>
            <a:ext cx="135013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Public Beta</a:t>
            </a:r>
            <a:endParaRPr lang="en-US" sz="1800" dirty="0"/>
          </a:p>
        </p:txBody>
      </p:sp>
      <p:sp>
        <p:nvSpPr>
          <p:cNvPr id="14" name="Text 6"/>
          <p:cNvSpPr/>
          <p:nvPr/>
        </p:nvSpPr>
        <p:spPr>
          <a:xfrm>
            <a:off x="4556075" y="4733925"/>
            <a:ext cx="33876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July 2025</a:t>
            </a:r>
            <a:endParaRPr lang="en-US" sz="1350" dirty="0"/>
          </a:p>
        </p:txBody>
      </p:sp>
      <p:sp>
        <p:nvSpPr>
          <p:cNvPr id="15" name="Text 7"/>
          <p:cNvSpPr/>
          <p:nvPr/>
        </p:nvSpPr>
        <p:spPr>
          <a:xfrm>
            <a:off x="4556075" y="5076825"/>
            <a:ext cx="32625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Available to members of Apple's Beta Software Program</a:t>
            </a:r>
            <a:endParaRPr lang="en-US" sz="1200" dirty="0"/>
          </a:p>
        </p:txBody>
      </p:sp>
      <p:sp>
        <p:nvSpPr>
          <p:cNvPr id="16" name="Text 8"/>
          <p:cNvSpPr/>
          <p:nvPr/>
        </p:nvSpPr>
        <p:spPr>
          <a:xfrm>
            <a:off x="4556075" y="5610225"/>
            <a:ext cx="32625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Opportunity for early testing and feedback</a:t>
            </a:r>
            <a:endParaRPr lang="en-US" sz="1200" dirty="0"/>
          </a:p>
        </p:txBody>
      </p:sp>
      <p:pic>
        <p:nvPicPr>
          <p:cNvPr id="17" name="Image 6" descr="/var/folders/1y/yzhkrds14j1gm67qjvlds8tm7vvy2b/T/icon-bg-832ve57oi-176783672594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701" y="3886200"/>
            <a:ext cx="3556099" cy="2190750"/>
          </a:xfrm>
          <a:prstGeom prst="rect">
            <a:avLst/>
          </a:prstGeom>
        </p:spPr>
      </p:pic>
      <p:pic>
        <p:nvPicPr>
          <p:cNvPr id="18" name="Image 7" descr="/var/folders/1y/yzhkrds14j1gm67qjvlds8tm7vvy2b/T/icon-bg-icon-28b3m0xjx-176783672599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6826" y="4124325"/>
            <a:ext cx="457200" cy="45720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9026426" y="4200525"/>
            <a:ext cx="169423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Public Release</a:t>
            </a:r>
            <a:endParaRPr lang="en-US" sz="1800" dirty="0"/>
          </a:p>
        </p:txBody>
      </p:sp>
      <p:sp>
        <p:nvSpPr>
          <p:cNvPr id="20" name="Text 10"/>
          <p:cNvSpPr/>
          <p:nvPr/>
        </p:nvSpPr>
        <p:spPr>
          <a:xfrm>
            <a:off x="8416826" y="4733925"/>
            <a:ext cx="326272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Mid-September 2025</a:t>
            </a:r>
            <a:endParaRPr lang="en-US" sz="1350" dirty="0"/>
          </a:p>
        </p:txBody>
      </p:sp>
      <p:sp>
        <p:nvSpPr>
          <p:cNvPr id="21" name="Text 11"/>
          <p:cNvSpPr/>
          <p:nvPr/>
        </p:nvSpPr>
        <p:spPr>
          <a:xfrm>
            <a:off x="8416826" y="5076825"/>
            <a:ext cx="326272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Final stable version available to all users</a:t>
            </a:r>
            <a:endParaRPr lang="en-US" sz="1200" dirty="0"/>
          </a:p>
        </p:txBody>
      </p:sp>
      <p:sp>
        <p:nvSpPr>
          <p:cNvPr id="22" name="Text 12"/>
          <p:cNvSpPr/>
          <p:nvPr/>
        </p:nvSpPr>
        <p:spPr>
          <a:xfrm>
            <a:off x="8416826" y="5381625"/>
            <a:ext cx="326272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Free software update for compatible devices</a:t>
            </a:r>
            <a:endParaRPr lang="en-US" sz="1200" dirty="0"/>
          </a:p>
        </p:txBody>
      </p:sp>
      <p:pic>
        <p:nvPicPr>
          <p:cNvPr id="23" name="Image 8" descr="/var/folders/1y/yzhkrds14j1gm67qjvlds8tm7vvy2b/T/icon-bg-pi87wiqkd-1767836726034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6457950"/>
            <a:ext cx="11277600" cy="771525"/>
          </a:xfrm>
          <a:prstGeom prst="rect">
            <a:avLst/>
          </a:prstGeom>
        </p:spPr>
      </p:pic>
      <p:pic>
        <p:nvPicPr>
          <p:cNvPr id="24" name="Image 9" descr="/var/folders/1y/yzhkrds14j1gm67qjvlds8tm7vvy2b/T/icon-icon-8b7o9pi6f-176783672609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325" y="6734175"/>
            <a:ext cx="228600" cy="228600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1076325" y="6696075"/>
            <a:ext cx="1046302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 marks the beginning of Apple's new year-based naming convention, with "26" representing the 2025-2026 release season.</a:t>
            </a:r>
            <a:endParaRPr lang="en-US" sz="1350" dirty="0"/>
          </a:p>
        </p:txBody>
      </p:sp>
      <p:sp>
        <p:nvSpPr>
          <p:cNvPr id="26" name="Text 14"/>
          <p:cNvSpPr/>
          <p:nvPr/>
        </p:nvSpPr>
        <p:spPr>
          <a:xfrm>
            <a:off x="11603831" y="7296150"/>
            <a:ext cx="58054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14 / 15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tgv8dzoig-176783672883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14021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8414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Device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Compatibility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1066800"/>
            <a:ext cx="118414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12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 requires A13 Bionic chip or newer, with Apple Intelligence features limited to devices with A17 Pro chip or newer.</a:t>
            </a:r>
            <a:endParaRPr lang="en-US" sz="1500" dirty="0"/>
          </a:p>
        </p:txBody>
      </p:sp>
      <p:pic>
        <p:nvPicPr>
          <p:cNvPr id="5" name="Image 1" descr="/var/folders/1y/yzhkrds14j1gm67qjvlds8tm7vvy2b/T/icon-bg-wvmcx0hgi-176783672919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8300"/>
            <a:ext cx="11277600" cy="85256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5325" y="1952625"/>
            <a:ext cx="4504469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Model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985296" y="1952625"/>
            <a:ext cx="3861018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Chip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8202811" y="1952625"/>
            <a:ext cx="1791563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9811494" y="1952625"/>
            <a:ext cx="1791861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695325" y="2447925"/>
            <a:ext cx="4718968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16e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4985296" y="2447925"/>
            <a:ext cx="340039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200" dirty="0"/>
          </a:p>
        </p:txBody>
      </p:sp>
      <p:pic>
        <p:nvPicPr>
          <p:cNvPr id="12" name="Image 2" descr="/var/folders/1y/yzhkrds14j1gm67qjvlds8tm7vvy2b/T/icon-icon-4kjujr55s-176783672940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828" y="2592586"/>
            <a:ext cx="190500" cy="190500"/>
          </a:xfrm>
          <a:prstGeom prst="rect">
            <a:avLst/>
          </a:prstGeom>
        </p:spPr>
      </p:pic>
      <p:pic>
        <p:nvPicPr>
          <p:cNvPr id="13" name="Image 3" descr="/var/folders/1y/yzhkrds14j1gm67qjvlds8tm7vvy2b/T/icon-icon-ldesjkqew-176783672944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660" y="2592586"/>
            <a:ext cx="190500" cy="1905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5325" y="3023146"/>
            <a:ext cx="4504469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16 &amp; 16 Plus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4985296" y="3023146"/>
            <a:ext cx="340039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200" dirty="0"/>
          </a:p>
        </p:txBody>
      </p:sp>
      <p:pic>
        <p:nvPicPr>
          <p:cNvPr id="16" name="Image 4" descr="/var/folders/1y/yzhkrds14j1gm67qjvlds8tm7vvy2b/T/icon-icon-4zlnuekl0-1767836729483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828" y="3167807"/>
            <a:ext cx="190500" cy="190500"/>
          </a:xfrm>
          <a:prstGeom prst="rect">
            <a:avLst/>
          </a:prstGeom>
        </p:spPr>
      </p:pic>
      <p:pic>
        <p:nvPicPr>
          <p:cNvPr id="17" name="Image 5" descr="/var/folders/1y/yzhkrds14j1gm67qjvlds8tm7vvy2b/T/icon-icon-b2r9vcmlt-176783672952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660" y="3167807"/>
            <a:ext cx="190500" cy="1905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695325" y="3598366"/>
            <a:ext cx="4504469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16 Pro &amp; 16 Pro Max</a:t>
            </a:r>
            <a:endParaRPr lang="en-US" sz="1200" dirty="0"/>
          </a:p>
        </p:txBody>
      </p:sp>
      <p:sp>
        <p:nvSpPr>
          <p:cNvPr id="19" name="Text 11"/>
          <p:cNvSpPr/>
          <p:nvPr/>
        </p:nvSpPr>
        <p:spPr>
          <a:xfrm>
            <a:off x="4985296" y="3598366"/>
            <a:ext cx="340039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200" dirty="0"/>
          </a:p>
        </p:txBody>
      </p:sp>
      <p:pic>
        <p:nvPicPr>
          <p:cNvPr id="20" name="Image 6" descr="/var/folders/1y/yzhkrds14j1gm67qjvlds8tm7vvy2b/T/icon-icon-6rzcpiaab-176783672956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1828" y="3743027"/>
            <a:ext cx="190500" cy="190500"/>
          </a:xfrm>
          <a:prstGeom prst="rect">
            <a:avLst/>
          </a:prstGeom>
        </p:spPr>
      </p:pic>
      <p:pic>
        <p:nvPicPr>
          <p:cNvPr id="21" name="Image 7" descr="/var/folders/1y/yzhkrds14j1gm67qjvlds8tm7vvy2b/T/icon-icon-j2qalw4iz-176783672960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0660" y="3743027"/>
            <a:ext cx="190500" cy="19050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695325" y="4173587"/>
            <a:ext cx="4504469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15 Pro &amp; 15 Pro Max</a:t>
            </a:r>
            <a:endParaRPr lang="en-US" sz="1200" dirty="0"/>
          </a:p>
        </p:txBody>
      </p:sp>
      <p:sp>
        <p:nvSpPr>
          <p:cNvPr id="23" name="Text 13"/>
          <p:cNvSpPr/>
          <p:nvPr/>
        </p:nvSpPr>
        <p:spPr>
          <a:xfrm>
            <a:off x="4985296" y="4173587"/>
            <a:ext cx="3539267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</a:t>
            </a:r>
            <a:endParaRPr lang="en-US" sz="1200" dirty="0"/>
          </a:p>
        </p:txBody>
      </p:sp>
      <p:pic>
        <p:nvPicPr>
          <p:cNvPr id="24" name="Image 8" descr="/var/folders/1y/yzhkrds14j1gm67qjvlds8tm7vvy2b/T/icon-icon-2u7exb2jp-176783672965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1828" y="4318248"/>
            <a:ext cx="190500" cy="190500"/>
          </a:xfrm>
          <a:prstGeom prst="rect">
            <a:avLst/>
          </a:prstGeom>
        </p:spPr>
      </p:pic>
      <p:pic>
        <p:nvPicPr>
          <p:cNvPr id="25" name="Image 9" descr="/var/folders/1y/yzhkrds14j1gm67qjvlds8tm7vvy2b/T/icon-icon-7zgc42pyx-176783672969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0660" y="4318248"/>
            <a:ext cx="190500" cy="190500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695325" y="4748808"/>
            <a:ext cx="4504469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15 &amp; 15 Plus</a:t>
            </a:r>
            <a:endParaRPr lang="en-US" sz="1200" dirty="0"/>
          </a:p>
        </p:txBody>
      </p:sp>
      <p:sp>
        <p:nvSpPr>
          <p:cNvPr id="27" name="Text 15"/>
          <p:cNvSpPr/>
          <p:nvPr/>
        </p:nvSpPr>
        <p:spPr>
          <a:xfrm>
            <a:off x="4985296" y="4748808"/>
            <a:ext cx="3539267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A16 Bionic</a:t>
            </a:r>
            <a:endParaRPr lang="en-US" sz="1200" dirty="0"/>
          </a:p>
        </p:txBody>
      </p:sp>
      <p:pic>
        <p:nvPicPr>
          <p:cNvPr id="28" name="Image 10" descr="/var/folders/1y/yzhkrds14j1gm67qjvlds8tm7vvy2b/T/icon-icon-jyy98m1w6-176783672973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1828" y="4893469"/>
            <a:ext cx="190500" cy="190500"/>
          </a:xfrm>
          <a:prstGeom prst="rect">
            <a:avLst/>
          </a:prstGeom>
        </p:spPr>
      </p:pic>
      <p:pic>
        <p:nvPicPr>
          <p:cNvPr id="29" name="Image 11" descr="/var/folders/1y/yzhkrds14j1gm67qjvlds8tm7vvy2b/T/icon-icon-73k9gthlr-176783672977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20660" y="4893469"/>
            <a:ext cx="190500" cy="190500"/>
          </a:xfrm>
          <a:prstGeom prst="rect">
            <a:avLst/>
          </a:prstGeom>
        </p:spPr>
      </p:pic>
      <p:sp>
        <p:nvSpPr>
          <p:cNvPr id="30" name="Text 16"/>
          <p:cNvSpPr/>
          <p:nvPr/>
        </p:nvSpPr>
        <p:spPr>
          <a:xfrm>
            <a:off x="695325" y="5324029"/>
            <a:ext cx="4504469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14 &amp; 14 Plus</a:t>
            </a:r>
            <a:endParaRPr lang="en-US" sz="1200" dirty="0"/>
          </a:p>
        </p:txBody>
      </p:sp>
      <p:sp>
        <p:nvSpPr>
          <p:cNvPr id="31" name="Text 17"/>
          <p:cNvSpPr/>
          <p:nvPr/>
        </p:nvSpPr>
        <p:spPr>
          <a:xfrm>
            <a:off x="4985296" y="5324029"/>
            <a:ext cx="3539267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200" dirty="0"/>
          </a:p>
        </p:txBody>
      </p:sp>
      <p:pic>
        <p:nvPicPr>
          <p:cNvPr id="32" name="Image 12" descr="/var/folders/1y/yzhkrds14j1gm67qjvlds8tm7vvy2b/T/icon-icon-rcozurwjf-176783672981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11828" y="5468689"/>
            <a:ext cx="190500" cy="190500"/>
          </a:xfrm>
          <a:prstGeom prst="rect">
            <a:avLst/>
          </a:prstGeom>
        </p:spPr>
      </p:pic>
      <p:pic>
        <p:nvPicPr>
          <p:cNvPr id="33" name="Image 13" descr="/var/folders/1y/yzhkrds14j1gm67qjvlds8tm7vvy2b/T/icon-icon-ndlu2g2j6-1767836729858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20660" y="5468689"/>
            <a:ext cx="190500" cy="190500"/>
          </a:xfrm>
          <a:prstGeom prst="rect">
            <a:avLst/>
          </a:prstGeom>
        </p:spPr>
      </p:pic>
      <p:sp>
        <p:nvSpPr>
          <p:cNvPr id="34" name="Text 18"/>
          <p:cNvSpPr/>
          <p:nvPr/>
        </p:nvSpPr>
        <p:spPr>
          <a:xfrm>
            <a:off x="695325" y="5899249"/>
            <a:ext cx="4504469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14 Pro &amp; 14 Pro Max</a:t>
            </a:r>
            <a:endParaRPr lang="en-US" sz="1200" dirty="0"/>
          </a:p>
        </p:txBody>
      </p:sp>
      <p:sp>
        <p:nvSpPr>
          <p:cNvPr id="35" name="Text 19"/>
          <p:cNvSpPr/>
          <p:nvPr/>
        </p:nvSpPr>
        <p:spPr>
          <a:xfrm>
            <a:off x="4985296" y="5899249"/>
            <a:ext cx="3539267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A16 Bionic</a:t>
            </a:r>
            <a:endParaRPr lang="en-US" sz="1200" dirty="0"/>
          </a:p>
        </p:txBody>
      </p:sp>
      <p:pic>
        <p:nvPicPr>
          <p:cNvPr id="36" name="Image 14" descr="/var/folders/1y/yzhkrds14j1gm67qjvlds8tm7vvy2b/T/icon-icon-2d2rg79oe-1767836729900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11828" y="6043910"/>
            <a:ext cx="190500" cy="190500"/>
          </a:xfrm>
          <a:prstGeom prst="rect">
            <a:avLst/>
          </a:prstGeom>
        </p:spPr>
      </p:pic>
      <p:pic>
        <p:nvPicPr>
          <p:cNvPr id="37" name="Image 15" descr="/var/folders/1y/yzhkrds14j1gm67qjvlds8tm7vvy2b/T/icon-icon-i6yhm433d-1767836729940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20660" y="6043910"/>
            <a:ext cx="190500" cy="190500"/>
          </a:xfrm>
          <a:prstGeom prst="rect">
            <a:avLst/>
          </a:prstGeom>
        </p:spPr>
      </p:pic>
      <p:sp>
        <p:nvSpPr>
          <p:cNvPr id="38" name="Text 20"/>
          <p:cNvSpPr/>
          <p:nvPr/>
        </p:nvSpPr>
        <p:spPr>
          <a:xfrm>
            <a:off x="695325" y="6474470"/>
            <a:ext cx="4504469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13 &amp; 13 mini</a:t>
            </a:r>
            <a:endParaRPr lang="en-US" sz="1200" dirty="0"/>
          </a:p>
        </p:txBody>
      </p:sp>
      <p:sp>
        <p:nvSpPr>
          <p:cNvPr id="39" name="Text 21"/>
          <p:cNvSpPr/>
          <p:nvPr/>
        </p:nvSpPr>
        <p:spPr>
          <a:xfrm>
            <a:off x="4985296" y="6474470"/>
            <a:ext cx="3539267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200" dirty="0"/>
          </a:p>
        </p:txBody>
      </p:sp>
      <p:pic>
        <p:nvPicPr>
          <p:cNvPr id="40" name="Image 16" descr="/var/folders/1y/yzhkrds14j1gm67qjvlds8tm7vvy2b/T/icon-icon-605ypzc8b-1767836729984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11828" y="6619131"/>
            <a:ext cx="190500" cy="190500"/>
          </a:xfrm>
          <a:prstGeom prst="rect">
            <a:avLst/>
          </a:prstGeom>
        </p:spPr>
      </p:pic>
      <p:pic>
        <p:nvPicPr>
          <p:cNvPr id="41" name="Image 17" descr="/var/folders/1y/yzhkrds14j1gm67qjvlds8tm7vvy2b/T/icon-icon-yrsiup6zy-176783673002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20660" y="6619131"/>
            <a:ext cx="190500" cy="190500"/>
          </a:xfrm>
          <a:prstGeom prst="rect">
            <a:avLst/>
          </a:prstGeom>
        </p:spPr>
      </p:pic>
      <p:sp>
        <p:nvSpPr>
          <p:cNvPr id="42" name="Text 22"/>
          <p:cNvSpPr/>
          <p:nvPr/>
        </p:nvSpPr>
        <p:spPr>
          <a:xfrm>
            <a:off x="695325" y="7049691"/>
            <a:ext cx="4504469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13 Pro &amp; 13 Pro Max</a:t>
            </a:r>
            <a:endParaRPr lang="en-US" sz="1200" dirty="0"/>
          </a:p>
        </p:txBody>
      </p:sp>
      <p:sp>
        <p:nvSpPr>
          <p:cNvPr id="43" name="Text 23"/>
          <p:cNvSpPr/>
          <p:nvPr/>
        </p:nvSpPr>
        <p:spPr>
          <a:xfrm>
            <a:off x="4985296" y="7049691"/>
            <a:ext cx="3539267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200" dirty="0"/>
          </a:p>
        </p:txBody>
      </p:sp>
      <p:pic>
        <p:nvPicPr>
          <p:cNvPr id="44" name="Image 18" descr="/var/folders/1y/yzhkrds14j1gm67qjvlds8tm7vvy2b/T/icon-icon-yq1d8zmzn-1767836730067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11828" y="7194352"/>
            <a:ext cx="190500" cy="190500"/>
          </a:xfrm>
          <a:prstGeom prst="rect">
            <a:avLst/>
          </a:prstGeom>
        </p:spPr>
      </p:pic>
      <p:pic>
        <p:nvPicPr>
          <p:cNvPr id="45" name="Image 19" descr="/var/folders/1y/yzhkrds14j1gm67qjvlds8tm7vvy2b/T/icon-icon-ws0cfo7mv-176783673010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20660" y="7194352"/>
            <a:ext cx="190500" cy="190500"/>
          </a:xfrm>
          <a:prstGeom prst="rect">
            <a:avLst/>
          </a:prstGeom>
        </p:spPr>
      </p:pic>
      <p:sp>
        <p:nvSpPr>
          <p:cNvPr id="46" name="Text 24"/>
          <p:cNvSpPr/>
          <p:nvPr/>
        </p:nvSpPr>
        <p:spPr>
          <a:xfrm>
            <a:off x="695325" y="7624911"/>
            <a:ext cx="4504469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12 &amp; 12 mini</a:t>
            </a:r>
            <a:endParaRPr lang="en-US" sz="1200" dirty="0"/>
          </a:p>
        </p:txBody>
      </p:sp>
      <p:sp>
        <p:nvSpPr>
          <p:cNvPr id="47" name="Text 25"/>
          <p:cNvSpPr/>
          <p:nvPr/>
        </p:nvSpPr>
        <p:spPr>
          <a:xfrm>
            <a:off x="4985296" y="7624911"/>
            <a:ext cx="3539267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A14 Bionic</a:t>
            </a:r>
            <a:endParaRPr lang="en-US" sz="1200" dirty="0"/>
          </a:p>
        </p:txBody>
      </p:sp>
      <p:pic>
        <p:nvPicPr>
          <p:cNvPr id="48" name="Image 20" descr="/var/folders/1y/yzhkrds14j1gm67qjvlds8tm7vvy2b/T/icon-icon-p5vzwckvb-176783673015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11828" y="7769572"/>
            <a:ext cx="190500" cy="190500"/>
          </a:xfrm>
          <a:prstGeom prst="rect">
            <a:avLst/>
          </a:prstGeom>
        </p:spPr>
      </p:pic>
      <p:pic>
        <p:nvPicPr>
          <p:cNvPr id="49" name="Image 21" descr="/var/folders/1y/yzhkrds14j1gm67qjvlds8tm7vvy2b/T/icon-icon-d4d9voh1w-1767836730198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520660" y="7769572"/>
            <a:ext cx="190500" cy="190500"/>
          </a:xfrm>
          <a:prstGeom prst="rect">
            <a:avLst/>
          </a:prstGeom>
        </p:spPr>
      </p:pic>
      <p:sp>
        <p:nvSpPr>
          <p:cNvPr id="50" name="Text 26"/>
          <p:cNvSpPr/>
          <p:nvPr/>
        </p:nvSpPr>
        <p:spPr>
          <a:xfrm>
            <a:off x="695325" y="8200132"/>
            <a:ext cx="4504469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12 Pro &amp; 12 Pro Max</a:t>
            </a:r>
            <a:endParaRPr lang="en-US" sz="1200" dirty="0"/>
          </a:p>
        </p:txBody>
      </p:sp>
      <p:sp>
        <p:nvSpPr>
          <p:cNvPr id="51" name="Text 27"/>
          <p:cNvSpPr/>
          <p:nvPr/>
        </p:nvSpPr>
        <p:spPr>
          <a:xfrm>
            <a:off x="4985296" y="8200132"/>
            <a:ext cx="3539267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A14 Bionic</a:t>
            </a:r>
            <a:endParaRPr lang="en-US" sz="1200" dirty="0"/>
          </a:p>
        </p:txBody>
      </p:sp>
      <p:pic>
        <p:nvPicPr>
          <p:cNvPr id="52" name="Image 22" descr="/var/folders/1y/yzhkrds14j1gm67qjvlds8tm7vvy2b/T/icon-icon-994xw4ndb-1767836730242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11828" y="8344793"/>
            <a:ext cx="190500" cy="190500"/>
          </a:xfrm>
          <a:prstGeom prst="rect">
            <a:avLst/>
          </a:prstGeom>
        </p:spPr>
      </p:pic>
      <p:pic>
        <p:nvPicPr>
          <p:cNvPr id="53" name="Image 23" descr="/var/folders/1y/yzhkrds14j1gm67qjvlds8tm7vvy2b/T/icon-icon-7v8dn5pmw-1767836730284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520660" y="8344793"/>
            <a:ext cx="190500" cy="190500"/>
          </a:xfrm>
          <a:prstGeom prst="rect">
            <a:avLst/>
          </a:prstGeom>
        </p:spPr>
      </p:pic>
      <p:sp>
        <p:nvSpPr>
          <p:cNvPr id="54" name="Text 28"/>
          <p:cNvSpPr/>
          <p:nvPr/>
        </p:nvSpPr>
        <p:spPr>
          <a:xfrm>
            <a:off x="695325" y="8775353"/>
            <a:ext cx="4504469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11, 11 Pro, &amp; 11 Pro Max</a:t>
            </a:r>
            <a:endParaRPr lang="en-US" sz="1200" dirty="0"/>
          </a:p>
        </p:txBody>
      </p:sp>
      <p:sp>
        <p:nvSpPr>
          <p:cNvPr id="55" name="Text 29"/>
          <p:cNvSpPr/>
          <p:nvPr/>
        </p:nvSpPr>
        <p:spPr>
          <a:xfrm>
            <a:off x="4985296" y="8775353"/>
            <a:ext cx="3539267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A13 Bionic</a:t>
            </a:r>
            <a:endParaRPr lang="en-US" sz="1200" dirty="0"/>
          </a:p>
        </p:txBody>
      </p:sp>
      <p:pic>
        <p:nvPicPr>
          <p:cNvPr id="56" name="Image 24" descr="/var/folders/1y/yzhkrds14j1gm67qjvlds8tm7vvy2b/T/icon-icon-t1crkgpzo-1767836730325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11828" y="8920014"/>
            <a:ext cx="190500" cy="190500"/>
          </a:xfrm>
          <a:prstGeom prst="rect">
            <a:avLst/>
          </a:prstGeom>
        </p:spPr>
      </p:pic>
      <p:pic>
        <p:nvPicPr>
          <p:cNvPr id="57" name="Image 25" descr="/var/folders/1y/yzhkrds14j1gm67qjvlds8tm7vvy2b/T/icon-icon-fz5kmju5a-1767836730365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520660" y="8920014"/>
            <a:ext cx="190500" cy="190500"/>
          </a:xfrm>
          <a:prstGeom prst="rect">
            <a:avLst/>
          </a:prstGeom>
        </p:spPr>
      </p:pic>
      <p:sp>
        <p:nvSpPr>
          <p:cNvPr id="58" name="Text 30"/>
          <p:cNvSpPr/>
          <p:nvPr/>
        </p:nvSpPr>
        <p:spPr>
          <a:xfrm>
            <a:off x="695325" y="9350573"/>
            <a:ext cx="4504469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SE (2nd generation and later)</a:t>
            </a:r>
            <a:endParaRPr lang="en-US" sz="1200" dirty="0"/>
          </a:p>
        </p:txBody>
      </p:sp>
      <p:sp>
        <p:nvSpPr>
          <p:cNvPr id="59" name="Text 31"/>
          <p:cNvSpPr/>
          <p:nvPr/>
        </p:nvSpPr>
        <p:spPr>
          <a:xfrm>
            <a:off x="4985296" y="9350573"/>
            <a:ext cx="340039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A13 Bionic or newer</a:t>
            </a:r>
            <a:endParaRPr lang="en-US" sz="1200" dirty="0"/>
          </a:p>
        </p:txBody>
      </p:sp>
      <p:pic>
        <p:nvPicPr>
          <p:cNvPr id="60" name="Image 26" descr="/var/folders/1y/yzhkrds14j1gm67qjvlds8tm7vvy2b/T/icon-icon-toru537iy-1767836730409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911828" y="9495234"/>
            <a:ext cx="190500" cy="190500"/>
          </a:xfrm>
          <a:prstGeom prst="rect">
            <a:avLst/>
          </a:prstGeom>
        </p:spPr>
      </p:pic>
      <p:pic>
        <p:nvPicPr>
          <p:cNvPr id="61" name="Image 27" descr="/var/folders/1y/yzhkrds14j1gm67qjvlds8tm7vvy2b/T/icon-icon-didkawdcn-176783673045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520660" y="9495234"/>
            <a:ext cx="190500" cy="190500"/>
          </a:xfrm>
          <a:prstGeom prst="rect">
            <a:avLst/>
          </a:prstGeom>
        </p:spPr>
      </p:pic>
      <p:pic>
        <p:nvPicPr>
          <p:cNvPr id="62" name="Image 28" descr="/var/folders/1y/yzhkrds14j1gm67qjvlds8tm7vvy2b/T/icon-bg-amk56xd7j-1767836730507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57200" y="10392519"/>
            <a:ext cx="5524500" cy="552450"/>
          </a:xfrm>
          <a:prstGeom prst="rect">
            <a:avLst/>
          </a:prstGeom>
        </p:spPr>
      </p:pic>
      <p:pic>
        <p:nvPicPr>
          <p:cNvPr id="63" name="Image 29" descr="/var/folders/1y/yzhkrds14j1gm67qjvlds8tm7vvy2b/T/icon-icon-qyiscsbec-176783673056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19125" y="10573494"/>
            <a:ext cx="190500" cy="190500"/>
          </a:xfrm>
          <a:prstGeom prst="rect">
            <a:avLst/>
          </a:prstGeom>
        </p:spPr>
      </p:pic>
      <p:sp>
        <p:nvSpPr>
          <p:cNvPr id="64" name="Text 32"/>
          <p:cNvSpPr/>
          <p:nvPr/>
        </p:nvSpPr>
        <p:spPr>
          <a:xfrm>
            <a:off x="923925" y="10554444"/>
            <a:ext cx="422709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XS, XS Max, and XR (A12 Bionic) are not supported</a:t>
            </a:r>
            <a:endParaRPr lang="en-US" sz="1200" dirty="0"/>
          </a:p>
        </p:txBody>
      </p:sp>
      <p:pic>
        <p:nvPicPr>
          <p:cNvPr id="65" name="Image 30" descr="/var/folders/1y/yzhkrds14j1gm67qjvlds8tm7vvy2b/T/icon-bg-v7twkg0un-1767836730601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210300" y="10392519"/>
            <a:ext cx="5524500" cy="552450"/>
          </a:xfrm>
          <a:prstGeom prst="rect">
            <a:avLst/>
          </a:prstGeom>
        </p:spPr>
      </p:pic>
      <p:pic>
        <p:nvPicPr>
          <p:cNvPr id="66" name="Image 31" descr="/var/folders/1y/yzhkrds14j1gm67qjvlds8tm7vvy2b/T/icon-icon-frtof3jpr-1767836730679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372225" y="10573494"/>
            <a:ext cx="190500" cy="190500"/>
          </a:xfrm>
          <a:prstGeom prst="rect">
            <a:avLst/>
          </a:prstGeom>
        </p:spPr>
      </p:pic>
      <p:sp>
        <p:nvSpPr>
          <p:cNvPr id="67" name="Text 33"/>
          <p:cNvSpPr/>
          <p:nvPr/>
        </p:nvSpPr>
        <p:spPr>
          <a:xfrm>
            <a:off x="6677025" y="10554444"/>
            <a:ext cx="355606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 will be available as a free software update</a:t>
            </a:r>
            <a:endParaRPr lang="en-US" sz="1200" dirty="0"/>
          </a:p>
        </p:txBody>
      </p:sp>
      <p:sp>
        <p:nvSpPr>
          <p:cNvPr id="68" name="Text 34"/>
          <p:cNvSpPr/>
          <p:nvPr/>
        </p:nvSpPr>
        <p:spPr>
          <a:xfrm>
            <a:off x="11607254" y="11011644"/>
            <a:ext cx="57712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 / 15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rj4h0buxi-176783673315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67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8414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Introduction to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</a:t>
            </a:r>
            <a:endParaRPr lang="en-US" sz="3600" dirty="0"/>
          </a:p>
        </p:txBody>
      </p:sp>
      <p:pic>
        <p:nvPicPr>
          <p:cNvPr id="4" name="Image 1" descr="/var/folders/1y/yzhkrds14j1gm67qjvlds8tm7vvy2b/T/icon-bg-clz09zwqf-176783673335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5334000" cy="1390650"/>
          </a:xfrm>
          <a:prstGeom prst="rect">
            <a:avLst/>
          </a:prstGeom>
        </p:spPr>
      </p:pic>
      <p:pic>
        <p:nvPicPr>
          <p:cNvPr id="5" name="Image 2" descr="/var/folders/1y/yzhkrds14j1gm67qjvlds8tm7vvy2b/T/icon-icon-z301ubsmy-176783673366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571625"/>
            <a:ext cx="200025" cy="228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47750" y="1533525"/>
            <a:ext cx="473059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Unveiled at WWDC 2025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1047750" y="1914525"/>
            <a:ext cx="473059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Announced on June 9, 2025 during Apple's annual Worldwide Developers Conference.</a:t>
            </a:r>
            <a:endParaRPr lang="en-US" sz="1350" dirty="0"/>
          </a:p>
        </p:txBody>
      </p:sp>
      <p:pic>
        <p:nvPicPr>
          <p:cNvPr id="8" name="Image 3" descr="/var/folders/1y/yzhkrds14j1gm67qjvlds8tm7vvy2b/T/icon-bg-v5g9r7wiu-176783673380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914650"/>
            <a:ext cx="5334000" cy="1390650"/>
          </a:xfrm>
          <a:prstGeom prst="rect">
            <a:avLst/>
          </a:prstGeom>
        </p:spPr>
      </p:pic>
      <p:pic>
        <p:nvPicPr>
          <p:cNvPr id="9" name="Image 4" descr="/var/folders/1y/yzhkrds14j1gm67qjvlds8tm7vvy2b/T/icon-icon-jzsl9z2lm-176783673387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3190875"/>
            <a:ext cx="228600" cy="2286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076325" y="3152775"/>
            <a:ext cx="470058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Design Language</a:t>
            </a:r>
            <a:endParaRPr lang="en-US" sz="1800" dirty="0"/>
          </a:p>
        </p:txBody>
      </p:sp>
      <p:sp>
        <p:nvSpPr>
          <p:cNvPr id="11" name="Text 4"/>
          <p:cNvSpPr/>
          <p:nvPr/>
        </p:nvSpPr>
        <p:spPr>
          <a:xfrm>
            <a:off x="1076325" y="3533775"/>
            <a:ext cx="4700588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"Liquid Glass" design makes system experiences more expressive and delightful while retaining iOS familiarity.</a:t>
            </a:r>
            <a:endParaRPr lang="en-US" sz="1350" dirty="0"/>
          </a:p>
        </p:txBody>
      </p:sp>
      <p:pic>
        <p:nvPicPr>
          <p:cNvPr id="12" name="Image 5" descr="/var/folders/1y/yzhkrds14j1gm67qjvlds8tm7vvy2b/T/icon-bg-874j2r6b2-176783673391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1295400"/>
            <a:ext cx="5334000" cy="1657350"/>
          </a:xfrm>
          <a:prstGeom prst="rect">
            <a:avLst/>
          </a:prstGeom>
        </p:spPr>
      </p:pic>
      <p:pic>
        <p:nvPicPr>
          <p:cNvPr id="13" name="Image 6" descr="/var/folders/1y/yzhkrds14j1gm67qjvlds8tm7vvy2b/T/icon-icon-p9tn4ck4r-176783673397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925" y="1571625"/>
            <a:ext cx="200025" cy="22860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6991350" y="1533525"/>
            <a:ext cx="473059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Year-Based Naming</a:t>
            </a:r>
            <a:endParaRPr lang="en-US" sz="1800" dirty="0"/>
          </a:p>
        </p:txBody>
      </p:sp>
      <p:sp>
        <p:nvSpPr>
          <p:cNvPr id="15" name="Text 6"/>
          <p:cNvSpPr/>
          <p:nvPr/>
        </p:nvSpPr>
        <p:spPr>
          <a:xfrm>
            <a:off x="6991350" y="1914525"/>
            <a:ext cx="4730591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"26" signifies the 2025-2026 release season, introducing a new naming convention aligned with year-based strategy.</a:t>
            </a:r>
            <a:endParaRPr lang="en-US" sz="1350" dirty="0"/>
          </a:p>
        </p:txBody>
      </p:sp>
      <p:pic>
        <p:nvPicPr>
          <p:cNvPr id="16" name="Image 7" descr="/var/folders/1y/yzhkrds14j1gm67qjvlds8tm7vvy2b/T/icon-bg-103nhcudq-176783673400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3181350"/>
            <a:ext cx="5334000" cy="1657350"/>
          </a:xfrm>
          <a:prstGeom prst="rect">
            <a:avLst/>
          </a:prstGeom>
        </p:spPr>
      </p:pic>
      <p:pic>
        <p:nvPicPr>
          <p:cNvPr id="17" name="Image 8" descr="/var/folders/1y/yzhkrds14j1gm67qjvlds8tm7vvy2b/T/icon-icon-dreppwoct-176783673405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3457575"/>
            <a:ext cx="228600" cy="228600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7019925" y="3419475"/>
            <a:ext cx="470058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</a:t>
            </a:r>
            <a:endParaRPr lang="en-US" sz="1800" dirty="0"/>
          </a:p>
        </p:txBody>
      </p:sp>
      <p:sp>
        <p:nvSpPr>
          <p:cNvPr id="19" name="Text 8"/>
          <p:cNvSpPr/>
          <p:nvPr/>
        </p:nvSpPr>
        <p:spPr>
          <a:xfrm>
            <a:off x="7019925" y="3800475"/>
            <a:ext cx="4700588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Integrates powerful AI capabilities across the system, designed to enhance user productivity with privacy-focused features.</a:t>
            </a:r>
            <a:endParaRPr lang="en-US" sz="1350" dirty="0"/>
          </a:p>
        </p:txBody>
      </p:sp>
      <p:pic>
        <p:nvPicPr>
          <p:cNvPr id="20" name="Image 9" descr="/var/folders/1y/yzhkrds14j1gm67qjvlds8tm7vvy2b/T/icon-bg-abmpgko96-1767836734092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295900"/>
            <a:ext cx="11277600" cy="1314450"/>
          </a:xfrm>
          <a:prstGeom prst="rect">
            <a:avLst/>
          </a:prstGeom>
        </p:spPr>
      </p:pic>
      <p:pic>
        <p:nvPicPr>
          <p:cNvPr id="21" name="Image 10" descr="/var/folders/1y/yzhkrds14j1gm67qjvlds8tm7vvy2b/T/icon-icon-w8eay2ehr-176783673425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325" y="5534025"/>
            <a:ext cx="250031" cy="285750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>
            <a:off x="1097756" y="5534025"/>
            <a:ext cx="1091886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"iOS 26 shines with the gorgeous new design and meaningful improvements to the features users rely on every day, making iPhone even more helpful."</a:t>
            </a:r>
            <a:endParaRPr lang="en-US" sz="1350" dirty="0"/>
          </a:p>
        </p:txBody>
      </p:sp>
      <p:sp>
        <p:nvSpPr>
          <p:cNvPr id="23" name="Text 10"/>
          <p:cNvSpPr/>
          <p:nvPr/>
        </p:nvSpPr>
        <p:spPr>
          <a:xfrm>
            <a:off x="577810" y="6143625"/>
            <a:ext cx="109188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— Craig Federighi, Apple's Senior VP of Software Engineering</a:t>
            </a:r>
            <a:endParaRPr lang="en-US" sz="1200" dirty="0"/>
          </a:p>
        </p:txBody>
      </p:sp>
      <p:sp>
        <p:nvSpPr>
          <p:cNvPr id="24" name="Text 11"/>
          <p:cNvSpPr/>
          <p:nvPr/>
        </p:nvSpPr>
        <p:spPr>
          <a:xfrm>
            <a:off x="11669613" y="6677025"/>
            <a:ext cx="51476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/ 15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g6u6mgo9s-176783673659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8414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Liquid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Glass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Design</a:t>
            </a:r>
            <a:endParaRPr lang="en-US" sz="3600" dirty="0"/>
          </a:p>
        </p:txBody>
      </p:sp>
      <p:pic>
        <p:nvPicPr>
          <p:cNvPr id="4" name="Image 1" descr="/var/folders/1y/yzhkrds14j1gm67qjvlds8tm7vvy2b/T/icon-bg-tjmuduill-176783673679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410200" cy="1390650"/>
          </a:xfrm>
          <a:prstGeom prst="rect">
            <a:avLst/>
          </a:prstGeom>
        </p:spPr>
      </p:pic>
      <p:pic>
        <p:nvPicPr>
          <p:cNvPr id="5" name="Image 2" descr="/var/folders/1y/yzhkrds14j1gm67qjvlds8tm7vvy2b/T/icon-bg-icon-xpp9d35h2-176783673684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419225"/>
            <a:ext cx="381000" cy="3810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190625" y="1419225"/>
            <a:ext cx="470058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Depth &amp; Vitality</a:t>
            </a:r>
            <a:endParaRPr lang="en-US" sz="1500" dirty="0"/>
          </a:p>
        </p:txBody>
      </p:sp>
      <p:sp>
        <p:nvSpPr>
          <p:cNvPr id="7" name="Text 2"/>
          <p:cNvSpPr/>
          <p:nvPr/>
        </p:nvSpPr>
        <p:spPr>
          <a:xfrm>
            <a:off x="1190625" y="1724025"/>
            <a:ext cx="47005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Translucent, glass-like elements that reflect and refract surroundings, replacing the flatter design of previous iOS versions.</a:t>
            </a:r>
            <a:endParaRPr lang="en-US" sz="1200" dirty="0"/>
          </a:p>
        </p:txBody>
      </p:sp>
      <p:pic>
        <p:nvPicPr>
          <p:cNvPr id="8" name="Image 3" descr="/var/folders/1y/yzhkrds14j1gm67qjvlds8tm7vvy2b/T/icon-bg-cn4kr0q8n-1767836736883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762250"/>
            <a:ext cx="5410200" cy="1162050"/>
          </a:xfrm>
          <a:prstGeom prst="rect">
            <a:avLst/>
          </a:prstGeom>
        </p:spPr>
      </p:pic>
      <p:pic>
        <p:nvPicPr>
          <p:cNvPr id="9" name="Image 4" descr="/var/folders/1y/yzhkrds14j1gm67qjvlds8tm7vvy2b/T/icon-bg-icon-rv7v4chxw-176783673693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" y="2962275"/>
            <a:ext cx="381000" cy="3810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190625" y="2962275"/>
            <a:ext cx="470058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System-Wide Application</a:t>
            </a:r>
            <a:endParaRPr lang="en-US" sz="1500" dirty="0"/>
          </a:p>
        </p:txBody>
      </p:sp>
      <p:sp>
        <p:nvSpPr>
          <p:cNvPr id="11" name="Text 4"/>
          <p:cNvSpPr/>
          <p:nvPr/>
        </p:nvSpPr>
        <p:spPr>
          <a:xfrm>
            <a:off x="1190625" y="3267075"/>
            <a:ext cx="47005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Applied to controls, navigation, app icons, widgets, Lock Screen, Home Screen, notifications, and Control Center.</a:t>
            </a:r>
            <a:endParaRPr lang="en-US" sz="1200" dirty="0"/>
          </a:p>
        </p:txBody>
      </p:sp>
      <p:pic>
        <p:nvPicPr>
          <p:cNvPr id="12" name="Image 5" descr="/var/folders/1y/yzhkrds14j1gm67qjvlds8tm7vvy2b/T/icon-bg-cvhn1skv6-176783673708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076700"/>
            <a:ext cx="5410200" cy="1162050"/>
          </a:xfrm>
          <a:prstGeom prst="rect">
            <a:avLst/>
          </a:prstGeom>
        </p:spPr>
      </p:pic>
      <p:pic>
        <p:nvPicPr>
          <p:cNvPr id="13" name="Image 6" descr="/var/folders/1y/yzhkrds14j1gm67qjvlds8tm7vvy2b/T/icon-bg-icon-f0vjlvabj-176783673712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25" y="4276725"/>
            <a:ext cx="381000" cy="38100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1190625" y="4276725"/>
            <a:ext cx="470058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Refined Controls</a:t>
            </a:r>
            <a:endParaRPr lang="en-US" sz="1500" dirty="0"/>
          </a:p>
        </p:txBody>
      </p:sp>
      <p:sp>
        <p:nvSpPr>
          <p:cNvPr id="15" name="Text 6"/>
          <p:cNvSpPr/>
          <p:nvPr/>
        </p:nvSpPr>
        <p:spPr>
          <a:xfrm>
            <a:off x="1190625" y="4581525"/>
            <a:ext cx="47005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Controls and toolbars feature more rounded corners on a distinct functional layer designed to sit above apps.</a:t>
            </a:r>
            <a:endParaRPr lang="en-US" sz="1200" dirty="0"/>
          </a:p>
        </p:txBody>
      </p:sp>
      <p:pic>
        <p:nvPicPr>
          <p:cNvPr id="16" name="Image 7" descr="/var/folders/1y/yzhkrds14j1gm67qjvlds8tm7vvy2b/T/icon-bg-y3suny5jq-176783673716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391150"/>
            <a:ext cx="5410200" cy="1162050"/>
          </a:xfrm>
          <a:prstGeom prst="rect">
            <a:avLst/>
          </a:prstGeom>
        </p:spPr>
      </p:pic>
      <p:pic>
        <p:nvPicPr>
          <p:cNvPr id="17" name="Image 8" descr="/var/folders/1y/yzhkrds14j1gm67qjvlds8tm7vvy2b/T/icon-bg-icon-yi525nvpe-176783673722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" y="5591175"/>
            <a:ext cx="381000" cy="381000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1190625" y="5591175"/>
            <a:ext cx="470058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Developer Integration</a:t>
            </a:r>
            <a:endParaRPr lang="en-US" sz="1500" dirty="0"/>
          </a:p>
        </p:txBody>
      </p:sp>
      <p:sp>
        <p:nvSpPr>
          <p:cNvPr id="19" name="Text 8"/>
          <p:cNvSpPr/>
          <p:nvPr/>
        </p:nvSpPr>
        <p:spPr>
          <a:xfrm>
            <a:off x="1190625" y="5895975"/>
            <a:ext cx="47005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APIs allow developers to incorporate Liquid Glass materials and components into their apps for a cohesive look.</a:t>
            </a:r>
            <a:endParaRPr lang="en-US" sz="1200" dirty="0"/>
          </a:p>
        </p:txBody>
      </p:sp>
      <p:pic>
        <p:nvPicPr>
          <p:cNvPr id="20" name="Image 9" descr="/var/folders/1y/yzhkrds14j1gm67qjvlds8tm7vvy2b/T/icon-bg-3i6soeus3-176783673725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1318617"/>
            <a:ext cx="1755130" cy="361950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205538" y="1404342"/>
            <a:ext cx="14379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Inspired by visionOS</a:t>
            </a:r>
            <a:endParaRPr lang="en-US" sz="1050" dirty="0"/>
          </a:p>
        </p:txBody>
      </p:sp>
      <p:pic>
        <p:nvPicPr>
          <p:cNvPr id="22" name="Image 10" descr="/var/folders/1y/yzhkrds14j1gm67qjvlds8tm7vvy2b/T/icon-icon-07ifkcwk7-176783673734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9325" y="1432917"/>
            <a:ext cx="100013" cy="133350"/>
          </a:xfrm>
          <a:prstGeom prst="rect">
            <a:avLst/>
          </a:prstGeom>
        </p:spPr>
      </p:pic>
      <p:pic>
        <p:nvPicPr>
          <p:cNvPr id="23" name="Image 11" descr="/var/folders/1y/yzhkrds14j1gm67qjvlds8tm7vvy2b/T/icon-bg-dsiko1oaf-176783673738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1775817"/>
            <a:ext cx="5410200" cy="3515767"/>
          </a:xfrm>
          <a:prstGeom prst="rect">
            <a:avLst/>
          </a:prstGeom>
        </p:spPr>
      </p:pic>
      <p:pic>
        <p:nvPicPr>
          <p:cNvPr id="24" name="Image 12" descr="/var/folders/1y/yzhkrds14j1gm67qjvlds8tm7vvy2b/T/icon-img-6ul13rlcu-176783673746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8425" y="1899642"/>
            <a:ext cx="5162550" cy="3268117"/>
          </a:xfrm>
          <a:prstGeom prst="rect">
            <a:avLst/>
          </a:prstGeom>
        </p:spPr>
      </p:pic>
      <p:pic>
        <p:nvPicPr>
          <p:cNvPr id="25" name="Image 13" descr="/var/folders/1y/yzhkrds14j1gm67qjvlds8tm7vvy2b/T/icon-bg-8sjdrzu8j-1767836737752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900" y="5443984"/>
            <a:ext cx="3657600" cy="552450"/>
          </a:xfrm>
          <a:prstGeom prst="rect">
            <a:avLst/>
          </a:prstGeom>
        </p:spPr>
      </p:pic>
      <p:sp>
        <p:nvSpPr>
          <p:cNvPr id="26" name="Text 10"/>
          <p:cNvSpPr/>
          <p:nvPr/>
        </p:nvSpPr>
        <p:spPr>
          <a:xfrm>
            <a:off x="7271385" y="5529709"/>
            <a:ext cx="351663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Lock Screen showing spatial scenes and depth effects with Liquid Glass design</a:t>
            </a:r>
            <a:endParaRPr lang="en-US" sz="1050" dirty="0"/>
          </a:p>
        </p:txBody>
      </p:sp>
      <p:sp>
        <p:nvSpPr>
          <p:cNvPr id="27" name="Text 11"/>
          <p:cNvSpPr/>
          <p:nvPr/>
        </p:nvSpPr>
        <p:spPr>
          <a:xfrm>
            <a:off x="11666488" y="6619875"/>
            <a:ext cx="51789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/ 15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2026-01-08T01:45:59Z</dcterms:created>
  <dcterms:modified xsi:type="dcterms:W3CDTF">2026-01-08T01:45:59Z</dcterms:modified>
</cp:coreProperties>
</file>